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g&amp;ehk=63w98KdhB" ContentType="image/jpeg"/>
  <Default Extension="jpeg" ContentType="image/jpeg"/>
  <Default Extension="jpg&amp;ehk=o" ContentType="image/jpeg"/>
  <Default Extension="jpg&amp;ehk=EBIHhG1gHyCd5ZirhOM4WQ&amp;r=0&amp;pid=OfficeInsert" ContentType="image/jpeg"/>
  <Default Extension="rels" ContentType="application/vnd.openxmlformats-package.relationships+xml"/>
  <Default Extension="xml" ContentType="application/xml"/>
  <Default Extension="jpeg&amp;ehk=civXjfXKfWV7DSnaLnJUxA&amp;r=0&amp;pid=OfficeInsert" ContentType="image/jpeg"/>
  <Default Extension="jpg&amp;ehk=0l3g49H8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80"/>
  </p:notesMasterIdLst>
  <p:sldIdLst>
    <p:sldId id="338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9" r:id="rId14"/>
    <p:sldId id="268" r:id="rId15"/>
    <p:sldId id="315" r:id="rId16"/>
    <p:sldId id="313" r:id="rId17"/>
    <p:sldId id="269" r:id="rId18"/>
    <p:sldId id="342" r:id="rId19"/>
    <p:sldId id="270" r:id="rId20"/>
    <p:sldId id="271" r:id="rId21"/>
    <p:sldId id="272" r:id="rId22"/>
    <p:sldId id="273" r:id="rId23"/>
    <p:sldId id="340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39" r:id="rId32"/>
    <p:sldId id="274" r:id="rId33"/>
    <p:sldId id="275" r:id="rId34"/>
    <p:sldId id="276" r:id="rId35"/>
    <p:sldId id="277" r:id="rId36"/>
    <p:sldId id="278" r:id="rId37"/>
    <p:sldId id="279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26" r:id="rId62"/>
    <p:sldId id="327" r:id="rId63"/>
    <p:sldId id="328" r:id="rId64"/>
    <p:sldId id="341" r:id="rId65"/>
    <p:sldId id="305" r:id="rId66"/>
    <p:sldId id="306" r:id="rId67"/>
    <p:sldId id="307" r:id="rId68"/>
    <p:sldId id="314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18" r:id="rId7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8C90B-AB96-4BEE-BA80-0EB8053169C1}" type="doc">
      <dgm:prSet loTypeId="urn:microsoft.com/office/officeart/2008/layout/LinedList" loCatId="Inbox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CF081D61-F2CB-43F0-A833-921D2EDAB282}">
      <dgm:prSet/>
      <dgm:spPr/>
      <dgm:t>
        <a:bodyPr/>
        <a:lstStyle/>
        <a:p>
          <a:r>
            <a:rPr lang="hu-HU"/>
            <a:t>Milyen mai, 21. századi példákat tudunk említeni?</a:t>
          </a:r>
          <a:endParaRPr lang="en-US"/>
        </a:p>
      </dgm:t>
    </dgm:pt>
    <dgm:pt modelId="{E401382B-F183-4BCF-953A-C42736BFE7E0}" type="parTrans" cxnId="{88FC0158-0CBE-45A7-9722-CED950425D2A}">
      <dgm:prSet/>
      <dgm:spPr/>
      <dgm:t>
        <a:bodyPr/>
        <a:lstStyle/>
        <a:p>
          <a:endParaRPr lang="en-US"/>
        </a:p>
      </dgm:t>
    </dgm:pt>
    <dgm:pt modelId="{0516C375-D9AE-402B-9C21-C162CFF75FF2}" type="sibTrans" cxnId="{88FC0158-0CBE-45A7-9722-CED950425D2A}">
      <dgm:prSet/>
      <dgm:spPr/>
      <dgm:t>
        <a:bodyPr/>
        <a:lstStyle/>
        <a:p>
          <a:endParaRPr lang="en-US"/>
        </a:p>
      </dgm:t>
    </dgm:pt>
    <dgm:pt modelId="{7B89BDDB-6371-4C84-B2D0-767E9677B08C}">
      <dgm:prSet/>
      <dgm:spPr/>
      <dgm:t>
        <a:bodyPr/>
        <a:lstStyle/>
        <a:p>
          <a:r>
            <a:rPr lang="hu-HU"/>
            <a:t>Miben voltak egyediek és milyen változást hoztak?</a:t>
          </a:r>
          <a:endParaRPr lang="en-US"/>
        </a:p>
      </dgm:t>
    </dgm:pt>
    <dgm:pt modelId="{BBA6E900-B012-4B56-9469-F5492C5BC722}" type="parTrans" cxnId="{76E5430D-F090-4C08-844C-3F6D183B6A75}">
      <dgm:prSet/>
      <dgm:spPr/>
      <dgm:t>
        <a:bodyPr/>
        <a:lstStyle/>
        <a:p>
          <a:endParaRPr lang="en-US"/>
        </a:p>
      </dgm:t>
    </dgm:pt>
    <dgm:pt modelId="{8EA6DF53-6352-4AE1-87D7-61DB86BD5AB7}" type="sibTrans" cxnId="{76E5430D-F090-4C08-844C-3F6D183B6A75}">
      <dgm:prSet/>
      <dgm:spPr/>
      <dgm:t>
        <a:bodyPr/>
        <a:lstStyle/>
        <a:p>
          <a:endParaRPr lang="en-US"/>
        </a:p>
      </dgm:t>
    </dgm:pt>
    <dgm:pt modelId="{D1C19742-A497-40D1-88CA-F976E9CEE09E}">
      <dgm:prSet/>
      <dgm:spPr/>
      <dgm:t>
        <a:bodyPr/>
        <a:lstStyle/>
        <a:p>
          <a:r>
            <a:rPr lang="hu-HU"/>
            <a:t>Mi lehet a következő fordulat?</a:t>
          </a:r>
          <a:endParaRPr lang="en-US"/>
        </a:p>
      </dgm:t>
    </dgm:pt>
    <dgm:pt modelId="{0CB414CF-102F-4162-8789-640DB0125ED1}" type="parTrans" cxnId="{DD8D1377-F3EE-4CB2-BAD0-638D5B61FA59}">
      <dgm:prSet/>
      <dgm:spPr/>
      <dgm:t>
        <a:bodyPr/>
        <a:lstStyle/>
        <a:p>
          <a:endParaRPr lang="en-US"/>
        </a:p>
      </dgm:t>
    </dgm:pt>
    <dgm:pt modelId="{7AFFEE1D-843A-4533-9022-51E25FA766E6}" type="sibTrans" cxnId="{DD8D1377-F3EE-4CB2-BAD0-638D5B61FA59}">
      <dgm:prSet/>
      <dgm:spPr/>
      <dgm:t>
        <a:bodyPr/>
        <a:lstStyle/>
        <a:p>
          <a:endParaRPr lang="en-US"/>
        </a:p>
      </dgm:t>
    </dgm:pt>
    <dgm:pt modelId="{34AA9E7C-29A2-4612-A4FF-6D942D216870}">
      <dgm:prSet/>
      <dgm:spPr/>
      <dgm:t>
        <a:bodyPr/>
        <a:lstStyle/>
        <a:p>
          <a:r>
            <a:rPr lang="hu-HU"/>
            <a:t>Hazai és külföldi példa?</a:t>
          </a:r>
          <a:endParaRPr lang="en-US"/>
        </a:p>
      </dgm:t>
    </dgm:pt>
    <dgm:pt modelId="{3241CB06-83EE-44BC-920F-231E2BBD9CFE}" type="parTrans" cxnId="{12A5DE20-FD81-454A-96D8-76ADC4CF2E39}">
      <dgm:prSet/>
      <dgm:spPr/>
      <dgm:t>
        <a:bodyPr/>
        <a:lstStyle/>
        <a:p>
          <a:endParaRPr lang="en-US"/>
        </a:p>
      </dgm:t>
    </dgm:pt>
    <dgm:pt modelId="{D3992AB1-A5DE-4C02-B330-2E6DD5534490}" type="sibTrans" cxnId="{12A5DE20-FD81-454A-96D8-76ADC4CF2E39}">
      <dgm:prSet/>
      <dgm:spPr/>
      <dgm:t>
        <a:bodyPr/>
        <a:lstStyle/>
        <a:p>
          <a:endParaRPr lang="en-US"/>
        </a:p>
      </dgm:t>
    </dgm:pt>
    <dgm:pt modelId="{24226F1B-5058-4B31-894C-DEBB619B66E0}" type="pres">
      <dgm:prSet presAssocID="{D958C90B-AB96-4BEE-BA80-0EB8053169C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73A3128E-FCBA-44A5-8047-A31C7537E59D}" type="pres">
      <dgm:prSet presAssocID="{CF081D61-F2CB-43F0-A833-921D2EDAB282}" presName="thickLine" presStyleLbl="alignNode1" presStyleIdx="0" presStyleCnt="4"/>
      <dgm:spPr/>
    </dgm:pt>
    <dgm:pt modelId="{C2F7C605-D495-43B9-B251-626419D698BF}" type="pres">
      <dgm:prSet presAssocID="{CF081D61-F2CB-43F0-A833-921D2EDAB282}" presName="horz1" presStyleCnt="0"/>
      <dgm:spPr/>
    </dgm:pt>
    <dgm:pt modelId="{C3F693E0-3970-47AE-AB9F-645ADFCE3C37}" type="pres">
      <dgm:prSet presAssocID="{CF081D61-F2CB-43F0-A833-921D2EDAB282}" presName="tx1" presStyleLbl="revTx" presStyleIdx="0" presStyleCnt="4"/>
      <dgm:spPr/>
      <dgm:t>
        <a:bodyPr/>
        <a:lstStyle/>
        <a:p>
          <a:endParaRPr lang="hu-HU"/>
        </a:p>
      </dgm:t>
    </dgm:pt>
    <dgm:pt modelId="{7A8D48B1-064A-4B93-B46A-45A413A53222}" type="pres">
      <dgm:prSet presAssocID="{CF081D61-F2CB-43F0-A833-921D2EDAB282}" presName="vert1" presStyleCnt="0"/>
      <dgm:spPr/>
    </dgm:pt>
    <dgm:pt modelId="{0C6E9CCD-0F81-4330-835B-D345BDA51A08}" type="pres">
      <dgm:prSet presAssocID="{7B89BDDB-6371-4C84-B2D0-767E9677B08C}" presName="thickLine" presStyleLbl="alignNode1" presStyleIdx="1" presStyleCnt="4"/>
      <dgm:spPr/>
    </dgm:pt>
    <dgm:pt modelId="{DA202F3E-707A-41D3-A0AA-5F2AC40EA702}" type="pres">
      <dgm:prSet presAssocID="{7B89BDDB-6371-4C84-B2D0-767E9677B08C}" presName="horz1" presStyleCnt="0"/>
      <dgm:spPr/>
    </dgm:pt>
    <dgm:pt modelId="{8A362B7A-FDB4-4417-8A11-B3F7B1DD1DC4}" type="pres">
      <dgm:prSet presAssocID="{7B89BDDB-6371-4C84-B2D0-767E9677B08C}" presName="tx1" presStyleLbl="revTx" presStyleIdx="1" presStyleCnt="4"/>
      <dgm:spPr/>
      <dgm:t>
        <a:bodyPr/>
        <a:lstStyle/>
        <a:p>
          <a:endParaRPr lang="hu-HU"/>
        </a:p>
      </dgm:t>
    </dgm:pt>
    <dgm:pt modelId="{D68B72C8-1BB9-4653-ABB0-09CAEA0871A4}" type="pres">
      <dgm:prSet presAssocID="{7B89BDDB-6371-4C84-B2D0-767E9677B08C}" presName="vert1" presStyleCnt="0"/>
      <dgm:spPr/>
    </dgm:pt>
    <dgm:pt modelId="{F0587C55-80DC-4BD0-B344-D1BCF16CCDDA}" type="pres">
      <dgm:prSet presAssocID="{D1C19742-A497-40D1-88CA-F976E9CEE09E}" presName="thickLine" presStyleLbl="alignNode1" presStyleIdx="2" presStyleCnt="4"/>
      <dgm:spPr/>
    </dgm:pt>
    <dgm:pt modelId="{A0F6CECD-7F3E-4631-8CE5-6D4E1D52F536}" type="pres">
      <dgm:prSet presAssocID="{D1C19742-A497-40D1-88CA-F976E9CEE09E}" presName="horz1" presStyleCnt="0"/>
      <dgm:spPr/>
    </dgm:pt>
    <dgm:pt modelId="{FFFB8C7A-DF2E-4F9D-968D-1BEE0796C9D5}" type="pres">
      <dgm:prSet presAssocID="{D1C19742-A497-40D1-88CA-F976E9CEE09E}" presName="tx1" presStyleLbl="revTx" presStyleIdx="2" presStyleCnt="4"/>
      <dgm:spPr/>
      <dgm:t>
        <a:bodyPr/>
        <a:lstStyle/>
        <a:p>
          <a:endParaRPr lang="hu-HU"/>
        </a:p>
      </dgm:t>
    </dgm:pt>
    <dgm:pt modelId="{1F0E38A7-AA6B-4260-AD59-E96B1C46555C}" type="pres">
      <dgm:prSet presAssocID="{D1C19742-A497-40D1-88CA-F976E9CEE09E}" presName="vert1" presStyleCnt="0"/>
      <dgm:spPr/>
    </dgm:pt>
    <dgm:pt modelId="{66050DD2-C7CC-4C7B-BB00-FCB6896823ED}" type="pres">
      <dgm:prSet presAssocID="{34AA9E7C-29A2-4612-A4FF-6D942D216870}" presName="thickLine" presStyleLbl="alignNode1" presStyleIdx="3" presStyleCnt="4"/>
      <dgm:spPr/>
    </dgm:pt>
    <dgm:pt modelId="{5305B6AE-946E-4847-B2BA-E1709E592AF9}" type="pres">
      <dgm:prSet presAssocID="{34AA9E7C-29A2-4612-A4FF-6D942D216870}" presName="horz1" presStyleCnt="0"/>
      <dgm:spPr/>
    </dgm:pt>
    <dgm:pt modelId="{F19C8FF4-E29D-4385-9219-E89F1CF0CDFB}" type="pres">
      <dgm:prSet presAssocID="{34AA9E7C-29A2-4612-A4FF-6D942D216870}" presName="tx1" presStyleLbl="revTx" presStyleIdx="3" presStyleCnt="4"/>
      <dgm:spPr/>
      <dgm:t>
        <a:bodyPr/>
        <a:lstStyle/>
        <a:p>
          <a:endParaRPr lang="hu-HU"/>
        </a:p>
      </dgm:t>
    </dgm:pt>
    <dgm:pt modelId="{5BF8FD76-4E58-4CC2-AE3E-DCC15047AD1D}" type="pres">
      <dgm:prSet presAssocID="{34AA9E7C-29A2-4612-A4FF-6D942D216870}" presName="vert1" presStyleCnt="0"/>
      <dgm:spPr/>
    </dgm:pt>
  </dgm:ptLst>
  <dgm:cxnLst>
    <dgm:cxn modelId="{2F6F2430-061A-4AAC-BC0B-FE914BA15E61}" type="presOf" srcId="{34AA9E7C-29A2-4612-A4FF-6D942D216870}" destId="{F19C8FF4-E29D-4385-9219-E89F1CF0CDFB}" srcOrd="0" destOrd="0" presId="urn:microsoft.com/office/officeart/2008/layout/LinedList"/>
    <dgm:cxn modelId="{88FC0158-0CBE-45A7-9722-CED950425D2A}" srcId="{D958C90B-AB96-4BEE-BA80-0EB8053169C1}" destId="{CF081D61-F2CB-43F0-A833-921D2EDAB282}" srcOrd="0" destOrd="0" parTransId="{E401382B-F183-4BCF-953A-C42736BFE7E0}" sibTransId="{0516C375-D9AE-402B-9C21-C162CFF75FF2}"/>
    <dgm:cxn modelId="{A297F49B-F73B-4BAB-8DBB-5D4CB81AF6B8}" type="presOf" srcId="{D958C90B-AB96-4BEE-BA80-0EB8053169C1}" destId="{24226F1B-5058-4B31-894C-DEBB619B66E0}" srcOrd="0" destOrd="0" presId="urn:microsoft.com/office/officeart/2008/layout/LinedList"/>
    <dgm:cxn modelId="{B12CBEFD-F0E4-4438-ADE8-5B9147213BF7}" type="presOf" srcId="{7B89BDDB-6371-4C84-B2D0-767E9677B08C}" destId="{8A362B7A-FDB4-4417-8A11-B3F7B1DD1DC4}" srcOrd="0" destOrd="0" presId="urn:microsoft.com/office/officeart/2008/layout/LinedList"/>
    <dgm:cxn modelId="{7F3D3A81-67F9-4C28-B43C-D1B7270A5500}" type="presOf" srcId="{CF081D61-F2CB-43F0-A833-921D2EDAB282}" destId="{C3F693E0-3970-47AE-AB9F-645ADFCE3C37}" srcOrd="0" destOrd="0" presId="urn:microsoft.com/office/officeart/2008/layout/LinedList"/>
    <dgm:cxn modelId="{12A5DE20-FD81-454A-96D8-76ADC4CF2E39}" srcId="{D958C90B-AB96-4BEE-BA80-0EB8053169C1}" destId="{34AA9E7C-29A2-4612-A4FF-6D942D216870}" srcOrd="3" destOrd="0" parTransId="{3241CB06-83EE-44BC-920F-231E2BBD9CFE}" sibTransId="{D3992AB1-A5DE-4C02-B330-2E6DD5534490}"/>
    <dgm:cxn modelId="{76E5430D-F090-4C08-844C-3F6D183B6A75}" srcId="{D958C90B-AB96-4BEE-BA80-0EB8053169C1}" destId="{7B89BDDB-6371-4C84-B2D0-767E9677B08C}" srcOrd="1" destOrd="0" parTransId="{BBA6E900-B012-4B56-9469-F5492C5BC722}" sibTransId="{8EA6DF53-6352-4AE1-87D7-61DB86BD5AB7}"/>
    <dgm:cxn modelId="{57F7D7FC-0F2B-43A2-891F-201E07D2946C}" type="presOf" srcId="{D1C19742-A497-40D1-88CA-F976E9CEE09E}" destId="{FFFB8C7A-DF2E-4F9D-968D-1BEE0796C9D5}" srcOrd="0" destOrd="0" presId="urn:microsoft.com/office/officeart/2008/layout/LinedList"/>
    <dgm:cxn modelId="{DD8D1377-F3EE-4CB2-BAD0-638D5B61FA59}" srcId="{D958C90B-AB96-4BEE-BA80-0EB8053169C1}" destId="{D1C19742-A497-40D1-88CA-F976E9CEE09E}" srcOrd="2" destOrd="0" parTransId="{0CB414CF-102F-4162-8789-640DB0125ED1}" sibTransId="{7AFFEE1D-843A-4533-9022-51E25FA766E6}"/>
    <dgm:cxn modelId="{266CEB4D-C645-4154-B080-DAD87960B38F}" type="presParOf" srcId="{24226F1B-5058-4B31-894C-DEBB619B66E0}" destId="{73A3128E-FCBA-44A5-8047-A31C7537E59D}" srcOrd="0" destOrd="0" presId="urn:microsoft.com/office/officeart/2008/layout/LinedList"/>
    <dgm:cxn modelId="{D6B7EE9E-F578-4283-BC33-F0E234E6EF08}" type="presParOf" srcId="{24226F1B-5058-4B31-894C-DEBB619B66E0}" destId="{C2F7C605-D495-43B9-B251-626419D698BF}" srcOrd="1" destOrd="0" presId="urn:microsoft.com/office/officeart/2008/layout/LinedList"/>
    <dgm:cxn modelId="{F96A1C68-3636-46D3-A4B9-45DBC6CB73F4}" type="presParOf" srcId="{C2F7C605-D495-43B9-B251-626419D698BF}" destId="{C3F693E0-3970-47AE-AB9F-645ADFCE3C37}" srcOrd="0" destOrd="0" presId="urn:microsoft.com/office/officeart/2008/layout/LinedList"/>
    <dgm:cxn modelId="{ED2D14B5-168B-4904-AF26-F622E48953E5}" type="presParOf" srcId="{C2F7C605-D495-43B9-B251-626419D698BF}" destId="{7A8D48B1-064A-4B93-B46A-45A413A53222}" srcOrd="1" destOrd="0" presId="urn:microsoft.com/office/officeart/2008/layout/LinedList"/>
    <dgm:cxn modelId="{A70A289E-BA22-4672-AA63-29C0A2C1D872}" type="presParOf" srcId="{24226F1B-5058-4B31-894C-DEBB619B66E0}" destId="{0C6E9CCD-0F81-4330-835B-D345BDA51A08}" srcOrd="2" destOrd="0" presId="urn:microsoft.com/office/officeart/2008/layout/LinedList"/>
    <dgm:cxn modelId="{F8B5E545-53FF-4AB4-8900-D56DB4A592D3}" type="presParOf" srcId="{24226F1B-5058-4B31-894C-DEBB619B66E0}" destId="{DA202F3E-707A-41D3-A0AA-5F2AC40EA702}" srcOrd="3" destOrd="0" presId="urn:microsoft.com/office/officeart/2008/layout/LinedList"/>
    <dgm:cxn modelId="{0A1ACDAB-C17D-4FC9-B37A-D902834F0655}" type="presParOf" srcId="{DA202F3E-707A-41D3-A0AA-5F2AC40EA702}" destId="{8A362B7A-FDB4-4417-8A11-B3F7B1DD1DC4}" srcOrd="0" destOrd="0" presId="urn:microsoft.com/office/officeart/2008/layout/LinedList"/>
    <dgm:cxn modelId="{FE382F28-4415-4E0D-B857-76FBA0718614}" type="presParOf" srcId="{DA202F3E-707A-41D3-A0AA-5F2AC40EA702}" destId="{D68B72C8-1BB9-4653-ABB0-09CAEA0871A4}" srcOrd="1" destOrd="0" presId="urn:microsoft.com/office/officeart/2008/layout/LinedList"/>
    <dgm:cxn modelId="{B2CE9FA5-D6C8-4A71-AE57-AF3370D16EEB}" type="presParOf" srcId="{24226F1B-5058-4B31-894C-DEBB619B66E0}" destId="{F0587C55-80DC-4BD0-B344-D1BCF16CCDDA}" srcOrd="4" destOrd="0" presId="urn:microsoft.com/office/officeart/2008/layout/LinedList"/>
    <dgm:cxn modelId="{A99F9683-7EAE-43B0-AC03-42EA4B8902D0}" type="presParOf" srcId="{24226F1B-5058-4B31-894C-DEBB619B66E0}" destId="{A0F6CECD-7F3E-4631-8CE5-6D4E1D52F536}" srcOrd="5" destOrd="0" presId="urn:microsoft.com/office/officeart/2008/layout/LinedList"/>
    <dgm:cxn modelId="{C2C1E03E-E65E-43BF-8084-CCBE3AEAF6A4}" type="presParOf" srcId="{A0F6CECD-7F3E-4631-8CE5-6D4E1D52F536}" destId="{FFFB8C7A-DF2E-4F9D-968D-1BEE0796C9D5}" srcOrd="0" destOrd="0" presId="urn:microsoft.com/office/officeart/2008/layout/LinedList"/>
    <dgm:cxn modelId="{2AE379D1-3E2A-4D42-B692-CA33A8EE11F9}" type="presParOf" srcId="{A0F6CECD-7F3E-4631-8CE5-6D4E1D52F536}" destId="{1F0E38A7-AA6B-4260-AD59-E96B1C46555C}" srcOrd="1" destOrd="0" presId="urn:microsoft.com/office/officeart/2008/layout/LinedList"/>
    <dgm:cxn modelId="{C5ACD502-73EF-48D6-9521-5BB20DA66CBF}" type="presParOf" srcId="{24226F1B-5058-4B31-894C-DEBB619B66E0}" destId="{66050DD2-C7CC-4C7B-BB00-FCB6896823ED}" srcOrd="6" destOrd="0" presId="urn:microsoft.com/office/officeart/2008/layout/LinedList"/>
    <dgm:cxn modelId="{E56D124D-21AA-493D-8DBC-D1536DCA8ED8}" type="presParOf" srcId="{24226F1B-5058-4B31-894C-DEBB619B66E0}" destId="{5305B6AE-946E-4847-B2BA-E1709E592AF9}" srcOrd="7" destOrd="0" presId="urn:microsoft.com/office/officeart/2008/layout/LinedList"/>
    <dgm:cxn modelId="{C7C2D8F0-6350-4190-9938-CA94A1362010}" type="presParOf" srcId="{5305B6AE-946E-4847-B2BA-E1709E592AF9}" destId="{F19C8FF4-E29D-4385-9219-E89F1CF0CDFB}" srcOrd="0" destOrd="0" presId="urn:microsoft.com/office/officeart/2008/layout/LinedList"/>
    <dgm:cxn modelId="{A026D162-91D5-4BC7-92BE-7A6239ADAF95}" type="presParOf" srcId="{5305B6AE-946E-4847-B2BA-E1709E592AF9}" destId="{5BF8FD76-4E58-4CC2-AE3E-DCC15047AD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3128E-FCBA-44A5-8047-A31C7537E59D}">
      <dsp:nvSpPr>
        <dsp:cNvPr id="0" name=""/>
        <dsp:cNvSpPr/>
      </dsp:nvSpPr>
      <dsp:spPr>
        <a:xfrm>
          <a:off x="0" y="0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F693E0-3970-47AE-AB9F-645ADFCE3C37}">
      <dsp:nvSpPr>
        <dsp:cNvPr id="0" name=""/>
        <dsp:cNvSpPr/>
      </dsp:nvSpPr>
      <dsp:spPr>
        <a:xfrm>
          <a:off x="0" y="0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800" kern="1200"/>
            <a:t>Milyen mai, 21. századi példákat tudunk említeni?</a:t>
          </a:r>
          <a:endParaRPr lang="en-US" sz="3800" kern="1200"/>
        </a:p>
      </dsp:txBody>
      <dsp:txXfrm>
        <a:off x="0" y="0"/>
        <a:ext cx="6254724" cy="1373187"/>
      </dsp:txXfrm>
    </dsp:sp>
    <dsp:sp modelId="{0C6E9CCD-0F81-4330-835B-D345BDA51A08}">
      <dsp:nvSpPr>
        <dsp:cNvPr id="0" name=""/>
        <dsp:cNvSpPr/>
      </dsp:nvSpPr>
      <dsp:spPr>
        <a:xfrm>
          <a:off x="0" y="1373187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362B7A-FDB4-4417-8A11-B3F7B1DD1DC4}">
      <dsp:nvSpPr>
        <dsp:cNvPr id="0" name=""/>
        <dsp:cNvSpPr/>
      </dsp:nvSpPr>
      <dsp:spPr>
        <a:xfrm>
          <a:off x="0" y="1373187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800" kern="1200"/>
            <a:t>Miben voltak egyediek és milyen változást hoztak?</a:t>
          </a:r>
          <a:endParaRPr lang="en-US" sz="3800" kern="1200"/>
        </a:p>
      </dsp:txBody>
      <dsp:txXfrm>
        <a:off x="0" y="1373187"/>
        <a:ext cx="6254724" cy="1373187"/>
      </dsp:txXfrm>
    </dsp:sp>
    <dsp:sp modelId="{F0587C55-80DC-4BD0-B344-D1BCF16CCDDA}">
      <dsp:nvSpPr>
        <dsp:cNvPr id="0" name=""/>
        <dsp:cNvSpPr/>
      </dsp:nvSpPr>
      <dsp:spPr>
        <a:xfrm>
          <a:off x="0" y="2746375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FB8C7A-DF2E-4F9D-968D-1BEE0796C9D5}">
      <dsp:nvSpPr>
        <dsp:cNvPr id="0" name=""/>
        <dsp:cNvSpPr/>
      </dsp:nvSpPr>
      <dsp:spPr>
        <a:xfrm>
          <a:off x="0" y="2746375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800" kern="1200"/>
            <a:t>Mi lehet a következő fordulat?</a:t>
          </a:r>
          <a:endParaRPr lang="en-US" sz="3800" kern="1200"/>
        </a:p>
      </dsp:txBody>
      <dsp:txXfrm>
        <a:off x="0" y="2746375"/>
        <a:ext cx="6254724" cy="1373187"/>
      </dsp:txXfrm>
    </dsp:sp>
    <dsp:sp modelId="{66050DD2-C7CC-4C7B-BB00-FCB6896823ED}">
      <dsp:nvSpPr>
        <dsp:cNvPr id="0" name=""/>
        <dsp:cNvSpPr/>
      </dsp:nvSpPr>
      <dsp:spPr>
        <a:xfrm>
          <a:off x="0" y="4119562"/>
          <a:ext cx="625472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9C8FF4-E29D-4385-9219-E89F1CF0CDFB}">
      <dsp:nvSpPr>
        <dsp:cNvPr id="0" name=""/>
        <dsp:cNvSpPr/>
      </dsp:nvSpPr>
      <dsp:spPr>
        <a:xfrm>
          <a:off x="0" y="4119562"/>
          <a:ext cx="6254724" cy="1373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800" kern="1200"/>
            <a:t>Hazai és külföldi példa?</a:t>
          </a:r>
          <a:endParaRPr lang="en-US" sz="3800" kern="1200"/>
        </a:p>
      </dsp:txBody>
      <dsp:txXfrm>
        <a:off x="0" y="4119562"/>
        <a:ext cx="6254724" cy="1373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E5BD-6E3E-4AE7-BACA-06F8E688F27F}" type="datetimeFigureOut">
              <a:rPr lang="hu-HU" smtClean="0"/>
              <a:t>2022. 02. 10.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93A3B-4C55-4494-819C-9394AB56A6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265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Lucida Sans Unicode" panose="020B0602030504020204" pitchFamily="34" charset="0"/>
              </a:defRPr>
            </a:lvl9pPr>
          </a:lstStyle>
          <a:p>
            <a:pPr marL="0" marR="0" lvl="0" indent="0" algn="r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707ABDE1-078D-48BD-A277-431645AD8B9F}" type="slidenum">
              <a:rPr kumimoji="0" lang="en-GB" altLang="hu-H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Lucida Sans Unicode" panose="020B0602030504020204" pitchFamily="34" charset="0"/>
              </a:rPr>
              <a:pPr marL="0" marR="0" lvl="0" indent="0" algn="r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1</a:t>
            </a:fld>
            <a:endParaRPr kumimoji="0" lang="en-GB" altLang="hu-HU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1111515" y="744498"/>
            <a:ext cx="4446059" cy="3722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hu-HU" altLang="hu-HU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Lucida Sans Unicode" panose="020B0602030504020204" pitchFamily="34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/>
          </p:nvPr>
        </p:nvSpPr>
        <p:spPr>
          <a:xfrm>
            <a:off x="666909" y="4715153"/>
            <a:ext cx="5333727" cy="4466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hu-HU" smtClean="0"/>
          </a:p>
        </p:txBody>
      </p:sp>
    </p:spTree>
    <p:extLst>
      <p:ext uri="{BB962C8B-B14F-4D97-AF65-F5344CB8AC3E}">
        <p14:creationId xmlns:p14="http://schemas.microsoft.com/office/powerpoint/2010/main" val="3891249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Diakép helye 1">
            <a:extLst>
              <a:ext uri="{FF2B5EF4-FFF2-40B4-BE49-F238E27FC236}">
                <a16:creationId xmlns:a16="http://schemas.microsoft.com/office/drawing/2014/main" id="{E5AF9062-BFEE-4CDB-B6AA-CCB0C61A55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1891" name="Jegyzetek helye 2">
            <a:extLst>
              <a:ext uri="{FF2B5EF4-FFF2-40B4-BE49-F238E27FC236}">
                <a16:creationId xmlns:a16="http://schemas.microsoft.com/office/drawing/2014/main" id="{8E15198B-DC57-4A8F-A421-C79DB6572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1892" name="Dia számának helye 3">
            <a:extLst>
              <a:ext uri="{FF2B5EF4-FFF2-40B4-BE49-F238E27FC236}">
                <a16:creationId xmlns:a16="http://schemas.microsoft.com/office/drawing/2014/main" id="{7B6697A9-DCD2-4D8B-8AB6-118867597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263736-DC67-4EA1-B036-6B018D00AD7B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71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Diakép helye 1">
            <a:extLst>
              <a:ext uri="{FF2B5EF4-FFF2-40B4-BE49-F238E27FC236}">
                <a16:creationId xmlns:a16="http://schemas.microsoft.com/office/drawing/2014/main" id="{4843F5B3-3F95-46EA-9B99-57BBA08ADB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2915" name="Jegyzetek helye 2">
            <a:extLst>
              <a:ext uri="{FF2B5EF4-FFF2-40B4-BE49-F238E27FC236}">
                <a16:creationId xmlns:a16="http://schemas.microsoft.com/office/drawing/2014/main" id="{CBCF2E04-A1DE-419A-957D-435F41910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2916" name="Dia számának helye 3">
            <a:extLst>
              <a:ext uri="{FF2B5EF4-FFF2-40B4-BE49-F238E27FC236}">
                <a16:creationId xmlns:a16="http://schemas.microsoft.com/office/drawing/2014/main" id="{BF974E80-14FB-4E67-920E-13E8F0847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0AC5B-6ECC-4B92-9366-885736996FDC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520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Diakép helye 1">
            <a:extLst>
              <a:ext uri="{FF2B5EF4-FFF2-40B4-BE49-F238E27FC236}">
                <a16:creationId xmlns:a16="http://schemas.microsoft.com/office/drawing/2014/main" id="{429AFBEA-E675-41A9-BCB7-BE7F50F22C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4963" name="Jegyzetek helye 2">
            <a:extLst>
              <a:ext uri="{FF2B5EF4-FFF2-40B4-BE49-F238E27FC236}">
                <a16:creationId xmlns:a16="http://schemas.microsoft.com/office/drawing/2014/main" id="{A4E1FEF1-6977-4554-BB50-E450E701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4964" name="Dia számának helye 3">
            <a:extLst>
              <a:ext uri="{FF2B5EF4-FFF2-40B4-BE49-F238E27FC236}">
                <a16:creationId xmlns:a16="http://schemas.microsoft.com/office/drawing/2014/main" id="{DB578A7B-AF3B-4BF0-9A9A-DCE0BCC40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C6D54F-80EE-4BA9-A12A-6FFB5D03CFDE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461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Diakép helye 1">
            <a:extLst>
              <a:ext uri="{FF2B5EF4-FFF2-40B4-BE49-F238E27FC236}">
                <a16:creationId xmlns:a16="http://schemas.microsoft.com/office/drawing/2014/main" id="{5E73AB13-4DF0-42CE-800D-49D5FA9FCF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5987" name="Jegyzetek helye 2">
            <a:extLst>
              <a:ext uri="{FF2B5EF4-FFF2-40B4-BE49-F238E27FC236}">
                <a16:creationId xmlns:a16="http://schemas.microsoft.com/office/drawing/2014/main" id="{8F3069AC-A8F0-4610-B434-964EA46D8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5988" name="Dia számának helye 3">
            <a:extLst>
              <a:ext uri="{FF2B5EF4-FFF2-40B4-BE49-F238E27FC236}">
                <a16:creationId xmlns:a16="http://schemas.microsoft.com/office/drawing/2014/main" id="{B60D859B-FB0B-4F8A-AC48-E49C553C0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58ED9C-E565-47D5-82DD-43C63565BFEE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7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Diakép helye 1">
            <a:extLst>
              <a:ext uri="{FF2B5EF4-FFF2-40B4-BE49-F238E27FC236}">
                <a16:creationId xmlns:a16="http://schemas.microsoft.com/office/drawing/2014/main" id="{51497AB3-1606-47A3-B4E1-1B6E0C9A56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7011" name="Jegyzetek helye 2">
            <a:extLst>
              <a:ext uri="{FF2B5EF4-FFF2-40B4-BE49-F238E27FC236}">
                <a16:creationId xmlns:a16="http://schemas.microsoft.com/office/drawing/2014/main" id="{46E461DF-9688-46C1-9C09-4222F022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7012" name="Dia számának helye 3">
            <a:extLst>
              <a:ext uri="{FF2B5EF4-FFF2-40B4-BE49-F238E27FC236}">
                <a16:creationId xmlns:a16="http://schemas.microsoft.com/office/drawing/2014/main" id="{398446E7-7649-478D-882C-F0428993F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47FDD2-F657-4765-B77E-1D1C789DE477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053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Diakép helye 1">
            <a:extLst>
              <a:ext uri="{FF2B5EF4-FFF2-40B4-BE49-F238E27FC236}">
                <a16:creationId xmlns:a16="http://schemas.microsoft.com/office/drawing/2014/main" id="{3E9AF4C0-BE55-4E83-8591-A997533B7C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8035" name="Jegyzetek helye 2">
            <a:extLst>
              <a:ext uri="{FF2B5EF4-FFF2-40B4-BE49-F238E27FC236}">
                <a16:creationId xmlns:a16="http://schemas.microsoft.com/office/drawing/2014/main" id="{CF7FDDA7-1614-4940-9AC6-78B0D0EC6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28036" name="Dia számának helye 3">
            <a:extLst>
              <a:ext uri="{FF2B5EF4-FFF2-40B4-BE49-F238E27FC236}">
                <a16:creationId xmlns:a16="http://schemas.microsoft.com/office/drawing/2014/main" id="{F24AFB0F-5C63-494B-AB75-225FE22FE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07484-D055-4129-9C50-F8D10D203E19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387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Diakép helye 1">
            <a:extLst>
              <a:ext uri="{FF2B5EF4-FFF2-40B4-BE49-F238E27FC236}">
                <a16:creationId xmlns:a16="http://schemas.microsoft.com/office/drawing/2014/main" id="{1B7EC108-7B67-4C77-BE83-73F5664668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29059" name="Jegyzetek helye 2">
            <a:extLst>
              <a:ext uri="{FF2B5EF4-FFF2-40B4-BE49-F238E27FC236}">
                <a16:creationId xmlns:a16="http://schemas.microsoft.com/office/drawing/2014/main" id="{74367C46-65FA-4189-9C3E-2A603CA5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hu-HU" altLang="hu-HU" dirty="0" smtClean="0">
                <a:latin typeface="Arial" panose="020B0604020202020204" pitchFamily="34" charset="0"/>
              </a:rPr>
              <a:t>Mindenre</a:t>
            </a:r>
            <a:r>
              <a:rPr lang="hu-HU" altLang="hu-HU" baseline="0" dirty="0" smtClean="0">
                <a:latin typeface="Arial" panose="020B0604020202020204" pitchFamily="34" charset="0"/>
              </a:rPr>
              <a:t> 1-1 példát találni</a:t>
            </a:r>
            <a:endParaRPr lang="hu-HU" altLang="hu-HU" dirty="0">
              <a:latin typeface="Arial" panose="020B0604020202020204" pitchFamily="34" charset="0"/>
            </a:endParaRPr>
          </a:p>
        </p:txBody>
      </p:sp>
      <p:sp>
        <p:nvSpPr>
          <p:cNvPr id="429060" name="Dia számának helye 3">
            <a:extLst>
              <a:ext uri="{FF2B5EF4-FFF2-40B4-BE49-F238E27FC236}">
                <a16:creationId xmlns:a16="http://schemas.microsoft.com/office/drawing/2014/main" id="{52E1E01C-3970-4AAB-8EE5-89C6FAF1C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60C3D5-15E9-41D8-9E22-1BDE40324B5F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888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93A3B-4C55-4494-819C-9394AB56A6A0}" type="slidenum">
              <a:rPr lang="hu-HU" smtClean="0"/>
              <a:t>52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948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93A3B-4C55-4494-819C-9394AB56A6A0}" type="slidenum">
              <a:rPr lang="hu-HU" smtClean="0"/>
              <a:t>55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028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Codie</a:t>
            </a:r>
            <a:r>
              <a:rPr lang="hu-HU" dirty="0" smtClean="0"/>
              <a:t> példáját behozni!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93A3B-4C55-4494-819C-9394AB56A6A0}" type="slidenum">
              <a:rPr lang="hu-HU" smtClean="0"/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844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Leírni ezeket a fogalmakat</a:t>
            </a:r>
            <a:r>
              <a:rPr lang="hu-HU" baseline="0" dirty="0" smtClean="0"/>
              <a:t> rendesen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93A3B-4C55-4494-819C-9394AB56A6A0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7127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Ez egy note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E58A4-26B9-E64C-B6EB-7C51D54702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Diakép helye 1">
            <a:extLst>
              <a:ext uri="{FF2B5EF4-FFF2-40B4-BE49-F238E27FC236}">
                <a16:creationId xmlns:a16="http://schemas.microsoft.com/office/drawing/2014/main" id="{A2259525-1623-4A9D-BAF3-0754122D5D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8579" name="Jegyzetek helye 2">
            <a:extLst>
              <a:ext uri="{FF2B5EF4-FFF2-40B4-BE49-F238E27FC236}">
                <a16:creationId xmlns:a16="http://schemas.microsoft.com/office/drawing/2014/main" id="{C036F7EC-CDF1-40F7-8E28-53833CBAD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08580" name="Dia számának helye 3">
            <a:extLst>
              <a:ext uri="{FF2B5EF4-FFF2-40B4-BE49-F238E27FC236}">
                <a16:creationId xmlns:a16="http://schemas.microsoft.com/office/drawing/2014/main" id="{8AB755BD-7459-404D-AD09-57FE2249F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FDB95-FE9B-44C9-9F7B-F581447622F2}" type="slidenum">
              <a:rPr kumimoji="0" lang="de-DE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38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Diakép helye 1">
            <a:extLst>
              <a:ext uri="{FF2B5EF4-FFF2-40B4-BE49-F238E27FC236}">
                <a16:creationId xmlns:a16="http://schemas.microsoft.com/office/drawing/2014/main" id="{565A51D5-ED82-4154-B3E6-5B5809AFD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03" name="Jegyzetek helye 2">
            <a:extLst>
              <a:ext uri="{FF2B5EF4-FFF2-40B4-BE49-F238E27FC236}">
                <a16:creationId xmlns:a16="http://schemas.microsoft.com/office/drawing/2014/main" id="{0B4D287F-ADC3-4F7E-8922-3CFD9D8BB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09604" name="Dia számának helye 3">
            <a:extLst>
              <a:ext uri="{FF2B5EF4-FFF2-40B4-BE49-F238E27FC236}">
                <a16:creationId xmlns:a16="http://schemas.microsoft.com/office/drawing/2014/main" id="{04167A54-62A8-4A6F-BA8E-E37A3F0EA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4C66FE-8A30-4746-B4C7-129A138E4A9C}" type="slidenum">
              <a:rPr kumimoji="0" lang="de-DE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50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Diakép helye 1">
            <a:extLst>
              <a:ext uri="{FF2B5EF4-FFF2-40B4-BE49-F238E27FC236}">
                <a16:creationId xmlns:a16="http://schemas.microsoft.com/office/drawing/2014/main" id="{A5FBA507-BB43-4EA9-8D98-CCF6C49991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1651" name="Jegyzetek helye 2">
            <a:extLst>
              <a:ext uri="{FF2B5EF4-FFF2-40B4-BE49-F238E27FC236}">
                <a16:creationId xmlns:a16="http://schemas.microsoft.com/office/drawing/2014/main" id="{4CFFA8D5-056F-40E8-9ECB-561F3670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11652" name="Dia számának helye 3">
            <a:extLst>
              <a:ext uri="{FF2B5EF4-FFF2-40B4-BE49-F238E27FC236}">
                <a16:creationId xmlns:a16="http://schemas.microsoft.com/office/drawing/2014/main" id="{E2052D16-0829-4399-BCC9-3DE790695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DAAD-6C72-45BB-AA81-03F5DF1E00E5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2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Diakép helye 1">
            <a:extLst>
              <a:ext uri="{FF2B5EF4-FFF2-40B4-BE49-F238E27FC236}">
                <a16:creationId xmlns:a16="http://schemas.microsoft.com/office/drawing/2014/main" id="{75DB7B2B-EBE4-4DC4-89E1-0D458D263F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2675" name="Jegyzetek helye 2">
            <a:extLst>
              <a:ext uri="{FF2B5EF4-FFF2-40B4-BE49-F238E27FC236}">
                <a16:creationId xmlns:a16="http://schemas.microsoft.com/office/drawing/2014/main" id="{0C84832D-0710-4ADE-A144-0845B63FA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 dirty="0">
              <a:latin typeface="Arial" panose="020B0604020202020204" pitchFamily="34" charset="0"/>
            </a:endParaRPr>
          </a:p>
        </p:txBody>
      </p:sp>
      <p:sp>
        <p:nvSpPr>
          <p:cNvPr id="412676" name="Dia számának helye 3">
            <a:extLst>
              <a:ext uri="{FF2B5EF4-FFF2-40B4-BE49-F238E27FC236}">
                <a16:creationId xmlns:a16="http://schemas.microsoft.com/office/drawing/2014/main" id="{0FDF4D83-BF22-45E6-8FF3-AA65ECBC3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6B2AA3-D59F-4FC5-8806-4307F689BEBF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1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Diakép helye 1">
            <a:extLst>
              <a:ext uri="{FF2B5EF4-FFF2-40B4-BE49-F238E27FC236}">
                <a16:creationId xmlns:a16="http://schemas.microsoft.com/office/drawing/2014/main" id="{F827B80D-74D3-4B1E-B3F2-6D8572D2BC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4723" name="Jegyzetek helye 2">
            <a:extLst>
              <a:ext uri="{FF2B5EF4-FFF2-40B4-BE49-F238E27FC236}">
                <a16:creationId xmlns:a16="http://schemas.microsoft.com/office/drawing/2014/main" id="{1C14A1CA-7E80-4EA6-99D7-BA41E827F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14724" name="Dia számának helye 3">
            <a:extLst>
              <a:ext uri="{FF2B5EF4-FFF2-40B4-BE49-F238E27FC236}">
                <a16:creationId xmlns:a16="http://schemas.microsoft.com/office/drawing/2014/main" id="{3B253978-1535-4F00-AD62-CC7018B6E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B4E7FD-4975-431E-81EF-A11906267958}" type="slidenum">
              <a:rPr kumimoji="0" lang="hu-HU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hu-HU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92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Diakép helye 1">
            <a:extLst>
              <a:ext uri="{FF2B5EF4-FFF2-40B4-BE49-F238E27FC236}">
                <a16:creationId xmlns:a16="http://schemas.microsoft.com/office/drawing/2014/main" id="{7935B71E-E2A1-4DD6-90D3-4A3D74A6C6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5747" name="Jegyzetek helye 2">
            <a:extLst>
              <a:ext uri="{FF2B5EF4-FFF2-40B4-BE49-F238E27FC236}">
                <a16:creationId xmlns:a16="http://schemas.microsoft.com/office/drawing/2014/main" id="{E71A50B7-BAA7-4B5C-830B-920EF89E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15748" name="Dia számának helye 3">
            <a:extLst>
              <a:ext uri="{FF2B5EF4-FFF2-40B4-BE49-F238E27FC236}">
                <a16:creationId xmlns:a16="http://schemas.microsoft.com/office/drawing/2014/main" id="{D99E70B0-4250-40E1-A590-53361A35E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FD733-4EB0-4531-AA0B-B6170774141C}" type="slidenum">
              <a:rPr kumimoji="0" lang="de-DE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21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Diakép helye 1">
            <a:extLst>
              <a:ext uri="{FF2B5EF4-FFF2-40B4-BE49-F238E27FC236}">
                <a16:creationId xmlns:a16="http://schemas.microsoft.com/office/drawing/2014/main" id="{A454E6C9-E1F9-42B5-A092-095495437B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6771" name="Jegyzetek helye 2">
            <a:extLst>
              <a:ext uri="{FF2B5EF4-FFF2-40B4-BE49-F238E27FC236}">
                <a16:creationId xmlns:a16="http://schemas.microsoft.com/office/drawing/2014/main" id="{781610B1-4414-43FE-B61F-B46CE45AE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u-HU" altLang="hu-HU">
              <a:latin typeface="Arial" panose="020B0604020202020204" pitchFamily="34" charset="0"/>
            </a:endParaRPr>
          </a:p>
        </p:txBody>
      </p:sp>
      <p:sp>
        <p:nvSpPr>
          <p:cNvPr id="416772" name="Dia számának helye 3">
            <a:extLst>
              <a:ext uri="{FF2B5EF4-FFF2-40B4-BE49-F238E27FC236}">
                <a16:creationId xmlns:a16="http://schemas.microsoft.com/office/drawing/2014/main" id="{856BAA0B-9DD2-4CD5-88A7-12BF6ADDE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C51C3-EC58-44D9-BDCF-7E97A0EF14CE}" type="slidenum">
              <a:rPr kumimoji="0" lang="de-DE" altLang="hu-H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altLang="hu-H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5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2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6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67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Cím, szöveg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415C3EC-740B-4B78-9FBA-95165CC4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FBC95-2B6A-4CEA-9B99-A3625B48020A}" type="datetimeFigureOut">
              <a:rPr lang="hu-HU"/>
              <a:pPr>
                <a:defRPr/>
              </a:pPr>
              <a:t>2022. 02. 10.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2D92A2A5-A11D-4F80-AB41-1E144DD6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5A042F2E-638C-489E-A966-668A8F0C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A349DD-D246-4664-8A81-1B1A43E864EE}" type="slidenum">
              <a:rPr lang="hu-HU" altLang="hu-HU"/>
              <a:pPr/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89887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407AD-C772-4B0B-88EB-C77A988EFF90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12493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E5A8C-B8A3-405D-BB45-BB7781D5429F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242630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33D75-C8AB-41FD-B246-F2005E7028A7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42807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C00E5-F9E8-4F23-84DD-01B8A11A8EE9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636102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D75D3-9430-4F91-85B9-5E329BEC9687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034950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FA4F5-BD21-4862-B97B-80E81F81B458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603885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6E312-0C1F-4963-A8B4-9D7C623D7AC1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46352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57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B1749-319E-4935-A980-DC29F58E3C09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021807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 smtClean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37FEE-0C3E-4296-BAF7-BE320C76486F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323209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CA90C-2BD2-4405-882F-7057CD50258F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3173970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7084" y="274638"/>
            <a:ext cx="2741083" cy="584835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4284" cy="58483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F7349-1ABB-4E0D-9901-6769B7CB0B74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684603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68567" cy="11398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8AF1A-0A71-4BFD-96B3-530A7A9DA5A3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2408498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Cím, szöveg é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68567" cy="11398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1" y="1600200"/>
            <a:ext cx="5382684" cy="45227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iagram helye 3"/>
          <p:cNvSpPr>
            <a:spLocks noGrp="1"/>
          </p:cNvSpPr>
          <p:nvPr>
            <p:ph type="chart" sz="half" idx="2"/>
          </p:nvPr>
        </p:nvSpPr>
        <p:spPr>
          <a:xfrm>
            <a:off x="6195484" y="1600200"/>
            <a:ext cx="5382683" cy="4522788"/>
          </a:xfrm>
        </p:spPr>
        <p:txBody>
          <a:bodyPr/>
          <a:lstStyle/>
          <a:p>
            <a:pPr lvl="0"/>
            <a:endParaRPr lang="hu-H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674B4-3F68-4744-AF49-19AB4F27DB44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53911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9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5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4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1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2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2/10/2022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9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8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9"/>
            <a:ext cx="10968567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0"/>
            <a:ext cx="10968567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hu-HU" smtClean="0"/>
              <a:t>Click to edit the outline text format</a:t>
            </a:r>
          </a:p>
          <a:p>
            <a:pPr lvl="1"/>
            <a:r>
              <a:rPr lang="en-GB" altLang="hu-HU" smtClean="0"/>
              <a:t>Second Outline Level</a:t>
            </a:r>
          </a:p>
          <a:p>
            <a:pPr lvl="2"/>
            <a:r>
              <a:rPr lang="en-GB" altLang="hu-HU" smtClean="0"/>
              <a:t>Third Outline Level</a:t>
            </a:r>
          </a:p>
          <a:p>
            <a:pPr lvl="3"/>
            <a:r>
              <a:rPr lang="en-GB" altLang="hu-HU" smtClean="0"/>
              <a:t>Fourth Outline Level</a:t>
            </a:r>
          </a:p>
          <a:p>
            <a:pPr lvl="4"/>
            <a:r>
              <a:rPr lang="en-GB" altLang="hu-HU" smtClean="0"/>
              <a:t>Fifth Outline Level</a:t>
            </a:r>
          </a:p>
          <a:p>
            <a:pPr lvl="4"/>
            <a:r>
              <a:rPr lang="en-GB" altLang="hu-HU" smtClean="0"/>
              <a:t>Sixth Outline Level</a:t>
            </a:r>
          </a:p>
          <a:p>
            <a:pPr lvl="4"/>
            <a:r>
              <a:rPr lang="en-GB" altLang="hu-HU" smtClean="0"/>
              <a:t>Seventh Outline Level</a:t>
            </a:r>
          </a:p>
          <a:p>
            <a:pPr lvl="4"/>
            <a:r>
              <a:rPr lang="en-GB" altLang="hu-HU" smtClean="0"/>
              <a:t>Eighth Outline Level</a:t>
            </a:r>
          </a:p>
          <a:p>
            <a:pPr lvl="4"/>
            <a:r>
              <a:rPr lang="en-GB" altLang="hu-HU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0" y="6245226"/>
            <a:ext cx="2840567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56567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840567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9DE67A3-A67A-4313-BB80-D2E0B3742F0F}" type="slidenum">
              <a:rPr lang="en-GB" altLang="hu-HU"/>
              <a:pPr>
                <a:defRPr/>
              </a:pPr>
              <a:t>‹#›</a:t>
            </a:fld>
            <a:endParaRPr lang="en-GB" altLang="hu-HU"/>
          </a:p>
        </p:txBody>
      </p:sp>
    </p:spTree>
    <p:extLst>
      <p:ext uri="{BB962C8B-B14F-4D97-AF65-F5344CB8AC3E}">
        <p14:creationId xmlns:p14="http://schemas.microsoft.com/office/powerpoint/2010/main" val="136070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Lucida Sans Unicode" pitchFamily="34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Lucida Sans Unicode" pitchFamily="34" charset="0"/>
          <a:cs typeface="Lucida Sans Unicode" pitchFamily="34" charset="0"/>
        </a:defRPr>
      </a:lvl5pPr>
      <a:lvl6pPr marL="25146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cs typeface="Lucida Sans Unicode" pitchFamily="34" charset="0"/>
        </a:defRPr>
      </a:lvl6pPr>
      <a:lvl7pPr marL="29718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cs typeface="Lucida Sans Unicode" pitchFamily="34" charset="0"/>
        </a:defRPr>
      </a:lvl7pPr>
      <a:lvl8pPr marL="3429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cs typeface="Lucida Sans Unicode" pitchFamily="34" charset="0"/>
        </a:defRPr>
      </a:lvl8pPr>
      <a:lvl9pPr marL="3886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cs typeface="Lucida Sans Unicode" pitchFamily="34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Lucida Sans Unicode" pitchFamily="34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Lucida Sans Unicode" pitchFamily="34" charset="0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Lucida Sans Unicode" pitchFamily="34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Lucida Sans Unicode" pitchFamily="34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Lucida Sans Unicode" pitchFamily="34" charset="0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tbusiness.hu/Fooldal/hirek/human/2019_Top_25_1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ingszoveg.blog.hu/2015/03/19/a_viral_marketingben_a_nagy_sikerhez_nagy_kockazat_tarsul" TargetMode="External"/><Relationship Id="rId2" Type="http://schemas.openxmlformats.org/officeDocument/2006/relationships/image" Target="../media/image31.jpg&amp;ehk=o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apt.org.uk/year-3-2/biggest-participation-fails-mistakes/" TargetMode="External"/><Relationship Id="rId2" Type="http://schemas.openxmlformats.org/officeDocument/2006/relationships/image" Target="../media/image32.jpg&amp;ehk=63w98KdhB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txt.co.za/2013/12/12/phasile-feyilile-googles-zulu-translator-tested/" TargetMode="External"/><Relationship Id="rId4" Type="http://schemas.openxmlformats.org/officeDocument/2006/relationships/image" Target="../media/image33.jpg&amp;ehk=0l3g49H8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issingmythyroid.blogspot.com/" TargetMode="External"/><Relationship Id="rId2" Type="http://schemas.openxmlformats.org/officeDocument/2006/relationships/image" Target="../media/image34.jpeg&amp;ehk=civXjfXKfWV7DSnaLnJUxA&amp;r=0&amp;pid=OfficeInsert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enomicslawreport.com/index.php/2010/08/31/the-business-effects-of-regulatory-uncertainty-in-genetic-testing/" TargetMode="External"/><Relationship Id="rId4" Type="http://schemas.openxmlformats.org/officeDocument/2006/relationships/image" Target="../media/image35.jpg&amp;ehk=EBIHhG1gHyCd5ZirhOM4WQ&amp;r=0&amp;pid=OfficeInsert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fi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U7TvpvVHWw" TargetMode="External"/><Relationship Id="rId7" Type="http://schemas.openxmlformats.org/officeDocument/2006/relationships/hyperlink" Target="https://www.itbusiness.hu/Fooldal/hirek/human/2019_Top_25_1.html" TargetMode="External"/><Relationship Id="rId2" Type="http://schemas.openxmlformats.org/officeDocument/2006/relationships/hyperlink" Target="https://embed-ssl.ted.com/talks/bill_gross_the_single_biggest_reason_why_startups_succe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insights.com/" TargetMode="External"/><Relationship Id="rId5" Type="http://schemas.openxmlformats.org/officeDocument/2006/relationships/hyperlink" Target="http://www.penzugysziget.hu/" TargetMode="External"/><Relationship Id="rId4" Type="http://schemas.openxmlformats.org/officeDocument/2006/relationships/hyperlink" Target="https://www.youtube.com/watch?v=tefu0dmt9l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4433454" y="4104410"/>
            <a:ext cx="3543301" cy="461665"/>
          </a:xfrm>
          <a:prstGeom prst="rect">
            <a:avLst/>
          </a:prstGeom>
          <a:solidFill>
            <a:srgbClr val="0060A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hu-HU" sz="2400" b="1" spc="100" dirty="0" err="1">
                <a:solidFill>
                  <a:srgbClr val="FFFFFF">
                    <a:lumMod val="95000"/>
                  </a:srgbClr>
                </a:solidFill>
                <a:latin typeface="Californian FB" panose="0207040306080B030204" pitchFamily="18" charset="0"/>
                <a:cs typeface="Lucida Sans Unicode"/>
              </a:rPr>
              <a:t>Faculty</a:t>
            </a:r>
            <a:r>
              <a:rPr lang="hu-HU" sz="2400" b="1" spc="100" dirty="0">
                <a:solidFill>
                  <a:srgbClr val="FFFFFF">
                    <a:lumMod val="95000"/>
                  </a:srgbClr>
                </a:solidFill>
                <a:latin typeface="Californian FB" panose="0207040306080B030204" pitchFamily="18" charset="0"/>
                <a:cs typeface="Lucida Sans Unicode"/>
              </a:rPr>
              <a:t> of </a:t>
            </a:r>
            <a:r>
              <a:rPr lang="hu-HU" sz="2400" b="1" spc="100" dirty="0" err="1">
                <a:solidFill>
                  <a:srgbClr val="FFFFFF">
                    <a:lumMod val="95000"/>
                  </a:srgbClr>
                </a:solidFill>
                <a:latin typeface="Californian FB" panose="0207040306080B030204" pitchFamily="18" charset="0"/>
                <a:cs typeface="Lucida Sans Unicode"/>
              </a:rPr>
              <a:t>Informatics</a:t>
            </a:r>
            <a:endParaRPr lang="hu-HU" sz="2400" b="1" spc="100" dirty="0">
              <a:solidFill>
                <a:srgbClr val="FFFFFF">
                  <a:lumMod val="95000"/>
                </a:srgbClr>
              </a:solidFill>
              <a:latin typeface="Californian FB" panose="0207040306080B030204" pitchFamily="18" charset="0"/>
              <a:cs typeface="Lucida Sans Unicode"/>
            </a:endParaRPr>
          </a:p>
        </p:txBody>
      </p:sp>
      <p:sp>
        <p:nvSpPr>
          <p:cNvPr id="5" name="Szövegdoboz 4"/>
          <p:cNvSpPr txBox="1"/>
          <p:nvPr/>
        </p:nvSpPr>
        <p:spPr>
          <a:xfrm>
            <a:off x="6355773" y="5735783"/>
            <a:ext cx="4055919" cy="646331"/>
          </a:xfrm>
          <a:prstGeom prst="rect">
            <a:avLst/>
          </a:prstGeom>
          <a:solidFill>
            <a:srgbClr val="0060A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spc="100">
                <a:solidFill>
                  <a:schemeClr val="bg1">
                    <a:lumMod val="95000"/>
                  </a:schemeClr>
                </a:solidFill>
                <a:latin typeface="Californian FB" panose="0207040306080B030204" pitchFamily="18" charset="0"/>
              </a:defRPr>
            </a:lvl1pPr>
          </a:lstStyle>
          <a:p>
            <a:pPr defTabSz="457200"/>
            <a:r>
              <a:rPr lang="hu-HU" sz="1800" dirty="0" smtClean="0">
                <a:solidFill>
                  <a:srgbClr val="FFFFFF">
                    <a:lumMod val="95000"/>
                  </a:srgbClr>
                </a:solidFill>
                <a:cs typeface="Lucida Sans Unicode"/>
              </a:rPr>
              <a:t>Dr. Hegyi Barbara</a:t>
            </a:r>
          </a:p>
          <a:p>
            <a:pPr defTabSz="457200"/>
            <a:r>
              <a:rPr lang="hu-HU" sz="1800" dirty="0" smtClean="0">
                <a:solidFill>
                  <a:srgbClr val="FFFFFF">
                    <a:lumMod val="95000"/>
                  </a:srgbClr>
                </a:solidFill>
                <a:cs typeface="Lucida Sans Unicode"/>
              </a:rPr>
              <a:t>bhegyi@inf.elte.hu</a:t>
            </a:r>
            <a:endParaRPr lang="hu-HU" sz="1800" dirty="0">
              <a:solidFill>
                <a:srgbClr val="FFFFFF">
                  <a:lumMod val="95000"/>
                </a:srgbClr>
              </a:solidFill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345749295"/>
      </p:ext>
    </p:extLst>
  </p:cSld>
  <p:clrMapOvr>
    <a:masterClrMapping/>
  </p:clrMapOvr>
  <p:transition advTm="409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B561261-548B-41BF-92AE-2223EBD1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99" y="2243803"/>
            <a:ext cx="3383936" cy="310476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D71FB8-7C47-4C5C-8ED8-4D6C5173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hu-HU" dirty="0"/>
              <a:t>Az „elsöprő” innováció fogalma – </a:t>
            </a:r>
            <a:r>
              <a:rPr lang="hu-HU" dirty="0" err="1"/>
              <a:t>Disruptive</a:t>
            </a:r>
            <a:r>
              <a:rPr lang="hu-HU" dirty="0"/>
              <a:t> </a:t>
            </a:r>
            <a:r>
              <a:rPr lang="hu-HU" dirty="0" err="1"/>
              <a:t>innovation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D91944-57EE-48E8-ABA5-379DFF42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5611" cy="3766185"/>
          </a:xfrm>
        </p:spPr>
        <p:txBody>
          <a:bodyPr>
            <a:normAutofit lnSpcReduction="10000"/>
          </a:bodyPr>
          <a:lstStyle/>
          <a:p>
            <a:r>
              <a:rPr lang="hu-HU" sz="1700" dirty="0"/>
              <a:t>- az újonnan létrehozott vállalkozások fő forrásai az innovációra épülő termelékenységnek és egyben hozzájárulnak a gazdasági jólét megteremtéséhez</a:t>
            </a:r>
          </a:p>
          <a:p>
            <a:r>
              <a:rPr lang="hu-HU" sz="1700" dirty="0"/>
              <a:t>- az elsöprő innovációk többsége innovatív, kreatív és tehetséges vállalkozóktól származik</a:t>
            </a:r>
          </a:p>
          <a:p>
            <a:r>
              <a:rPr lang="hu-HU" sz="1700" dirty="0"/>
              <a:t>- az elsöprő innováció jelentősége abban áll, hogy az addig valamely probléma megoldására használt eszköz/szolgáltatás/termék helyett valami olyan újszerű jelenik meg, amely minden korábbi megoldást felülír, az életet egyszerűbbé, magasabb színvonalúvá teszi, átalakítja a fogyasztói társadalmat részben vagy </a:t>
            </a:r>
            <a:r>
              <a:rPr lang="hu-HU" sz="1700" dirty="0" smtClean="0"/>
              <a:t>egészben</a:t>
            </a:r>
          </a:p>
          <a:p>
            <a:r>
              <a:rPr lang="hu-HU" sz="1700" dirty="0" smtClean="0"/>
              <a:t>- új piacokat alakít ki, új értéket teremt és addig működő piacokat is átformálja</a:t>
            </a:r>
            <a:endParaRPr lang="hu-HU" sz="1700" dirty="0"/>
          </a:p>
          <a:p>
            <a:r>
              <a:rPr lang="hu-HU" sz="1700" dirty="0"/>
              <a:t>- korábban elsöprő innovációnak tekinthető termékek voltak a telefon, az elektromosság, a </a:t>
            </a:r>
            <a:r>
              <a:rPr lang="hu-HU" sz="1700" dirty="0" smtClean="0"/>
              <a:t>robbanómotor</a:t>
            </a:r>
            <a:endParaRPr lang="hu-HU" sz="1700" dirty="0"/>
          </a:p>
          <a:p>
            <a:pPr marL="0" indent="0">
              <a:buNone/>
            </a:pPr>
            <a:endParaRPr lang="hu-HU" sz="17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619CE25-A015-4A03-871C-2CF5AF0792D4}"/>
              </a:ext>
            </a:extLst>
          </p:cNvPr>
          <p:cNvSpPr txBox="1"/>
          <p:nvPr/>
        </p:nvSpPr>
        <p:spPr>
          <a:xfrm>
            <a:off x="8384344" y="6442743"/>
            <a:ext cx="353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I&amp;E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Basics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blueprint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24852" y="6381188"/>
            <a:ext cx="638876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More </a:t>
            </a:r>
            <a:r>
              <a:rPr lang="hu-HU" dirty="0" err="1" smtClean="0"/>
              <a:t>about</a:t>
            </a:r>
            <a:r>
              <a:rPr lang="hu-HU" dirty="0" smtClean="0"/>
              <a:t>: https</a:t>
            </a:r>
            <a:r>
              <a:rPr lang="hu-HU" dirty="0"/>
              <a:t>://www.youtube.com/watch?v=tefu0dmt9l0</a:t>
            </a:r>
          </a:p>
        </p:txBody>
      </p:sp>
    </p:spTree>
    <p:extLst>
      <p:ext uri="{BB962C8B-B14F-4D97-AF65-F5344CB8AC3E}">
        <p14:creationId xmlns:p14="http://schemas.microsoft.com/office/powerpoint/2010/main" val="242827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E6CC7B-EB31-480B-A235-4C2448739F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7956ECB-E0CA-4E71-A3A9-396EC744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98" y="639763"/>
            <a:ext cx="3997693" cy="5492750"/>
          </a:xfrm>
        </p:spPr>
        <p:txBody>
          <a:bodyPr>
            <a:normAutofit/>
          </a:bodyPr>
          <a:lstStyle/>
          <a:p>
            <a:r>
              <a:rPr lang="hu-HU" sz="6000">
                <a:solidFill>
                  <a:srgbClr val="FFFFFF"/>
                </a:solidFill>
              </a:rPr>
              <a:t>Az „elsöprő” innováció - Példák</a:t>
            </a:r>
          </a:p>
        </p:txBody>
      </p:sp>
      <p:graphicFrame>
        <p:nvGraphicFramePr>
          <p:cNvPr id="5" name="Tartalom helye 2"/>
          <p:cNvGraphicFramePr>
            <a:graphicFrameLocks noGrp="1"/>
          </p:cNvGraphicFramePr>
          <p:nvPr>
            <p:ph idx="1"/>
            <p:extLst/>
          </p:nvPr>
        </p:nvGraphicFramePr>
        <p:xfrm>
          <a:off x="5288347" y="639763"/>
          <a:ext cx="6254724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23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931568" y="106377"/>
            <a:ext cx="6096251" cy="1905304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hu-HU" sz="2000" dirty="0" smtClean="0">
                <a:solidFill>
                  <a:schemeClr val="accent6"/>
                </a:solidFill>
                <a:latin typeface="+mn-lt"/>
              </a:rPr>
              <a:t>elsöprő innováció – hétköznapi innováció –befolyásoló tényezők </a:t>
            </a:r>
            <a:r>
              <a:rPr lang="hu-HU" sz="1600" dirty="0" smtClean="0">
                <a:solidFill>
                  <a:schemeClr val="accent6"/>
                </a:solidFill>
                <a:latin typeface="+mn-lt"/>
              </a:rPr>
              <a:t/>
            </a:r>
            <a:br>
              <a:rPr lang="hu-HU" sz="1600" dirty="0" smtClean="0">
                <a:solidFill>
                  <a:schemeClr val="accent6"/>
                </a:solidFill>
                <a:latin typeface="+mn-lt"/>
              </a:rPr>
            </a:br>
            <a:r>
              <a:rPr lang="hu-HU" sz="1600" dirty="0" smtClean="0">
                <a:solidFill>
                  <a:schemeClr val="tx1"/>
                </a:solidFill>
                <a:latin typeface="+mn-lt"/>
              </a:rPr>
              <a:t>A meglévő technológia alkalmazása új területen</a:t>
            </a:r>
            <a:br>
              <a:rPr lang="hu-HU" sz="1600" dirty="0" smtClean="0">
                <a:solidFill>
                  <a:schemeClr val="tx1"/>
                </a:solidFill>
                <a:latin typeface="+mn-lt"/>
              </a:rPr>
            </a:br>
            <a:r>
              <a:rPr lang="hu-HU" sz="1600" dirty="0" smtClean="0">
                <a:solidFill>
                  <a:schemeClr val="tx1"/>
                </a:solidFill>
                <a:latin typeface="+mn-lt"/>
              </a:rPr>
              <a:t>Az ötlet alkalmazása más technológiával </a:t>
            </a:r>
            <a:br>
              <a:rPr lang="hu-HU" sz="1600" dirty="0" smtClean="0">
                <a:solidFill>
                  <a:schemeClr val="tx1"/>
                </a:solidFill>
                <a:latin typeface="+mn-lt"/>
              </a:rPr>
            </a:br>
            <a:r>
              <a:rPr lang="hu-HU" sz="1600" dirty="0" smtClean="0">
                <a:solidFill>
                  <a:schemeClr val="tx1"/>
                </a:solidFill>
                <a:latin typeface="+mn-lt"/>
              </a:rPr>
              <a:t>A technológia érettsége</a:t>
            </a:r>
            <a:br>
              <a:rPr lang="hu-HU" sz="1600" dirty="0" smtClean="0">
                <a:solidFill>
                  <a:schemeClr val="tx1"/>
                </a:solidFill>
                <a:latin typeface="+mn-lt"/>
              </a:rPr>
            </a:br>
            <a:r>
              <a:rPr lang="hu-HU" sz="1600" dirty="0" smtClean="0">
                <a:solidFill>
                  <a:schemeClr val="tx1"/>
                </a:solidFill>
                <a:latin typeface="+mn-lt"/>
              </a:rPr>
              <a:t>A felhasználók nyitottsága</a:t>
            </a:r>
            <a:endParaRPr lang="hu-HU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7" y="2011681"/>
            <a:ext cx="5375228" cy="2343752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hu-HU" sz="2000" spc="-120" dirty="0">
                <a:solidFill>
                  <a:schemeClr val="accent6"/>
                </a:solidFill>
                <a:ea typeface="+mj-ea"/>
                <a:cs typeface="+mj-cs"/>
              </a:rPr>
              <a:t>Eredetileg elsöprő innovációs példák evolúciója</a:t>
            </a:r>
          </a:p>
          <a:p>
            <a:r>
              <a:rPr lang="hu-HU" sz="1600" dirty="0" smtClean="0"/>
              <a:t> </a:t>
            </a:r>
          </a:p>
          <a:p>
            <a:endParaRPr lang="hu-HU" sz="1600" dirty="0"/>
          </a:p>
          <a:p>
            <a:r>
              <a:rPr lang="hu-HU" sz="1600" dirty="0" smtClean="0"/>
              <a:t>kerék – szekér--- autó---elektromos autó----önvezető autó</a:t>
            </a:r>
          </a:p>
          <a:p>
            <a:r>
              <a:rPr lang="hu-HU" sz="1600" dirty="0"/>
              <a:t>t</a:t>
            </a:r>
            <a:r>
              <a:rPr lang="hu-HU" sz="1600" dirty="0" smtClean="0"/>
              <a:t>elefon- mobiltelefon</a:t>
            </a:r>
          </a:p>
          <a:p>
            <a:r>
              <a:rPr lang="hu-HU" sz="1600" dirty="0"/>
              <a:t>ü</a:t>
            </a:r>
            <a:r>
              <a:rPr lang="hu-HU" sz="1600" dirty="0" smtClean="0"/>
              <a:t>zenetküldés módjai és a technológia érettsége</a:t>
            </a:r>
          </a:p>
          <a:p>
            <a:endParaRPr lang="hu-HU" sz="1600" dirty="0" smtClean="0"/>
          </a:p>
          <a:p>
            <a:r>
              <a:rPr lang="hu-HU" sz="1600" dirty="0" smtClean="0"/>
              <a:t>															</a:t>
            </a:r>
          </a:p>
          <a:p>
            <a:endParaRPr lang="hu-HU" sz="1600" dirty="0"/>
          </a:p>
          <a:p>
            <a:endParaRPr lang="hu-HU" sz="1600" dirty="0" smtClean="0"/>
          </a:p>
          <a:p>
            <a:r>
              <a:rPr lang="hu-HU" sz="1600" dirty="0" smtClean="0"/>
              <a:t>			</a:t>
            </a:r>
            <a:endParaRPr lang="hu-HU" sz="1600" dirty="0"/>
          </a:p>
        </p:txBody>
      </p:sp>
      <p:sp>
        <p:nvSpPr>
          <p:cNvPr id="5" name="Szövegdoboz 4"/>
          <p:cNvSpPr txBox="1"/>
          <p:nvPr/>
        </p:nvSpPr>
        <p:spPr>
          <a:xfrm>
            <a:off x="6298906" y="2996784"/>
            <a:ext cx="5728913" cy="35086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2400" spc="-120" dirty="0">
                <a:solidFill>
                  <a:schemeClr val="accent6"/>
                </a:solidFill>
                <a:ea typeface="+mj-ea"/>
                <a:cs typeface="+mj-cs"/>
              </a:rPr>
              <a:t>Elsöprő innovációk</a:t>
            </a:r>
          </a:p>
          <a:p>
            <a:r>
              <a:rPr lang="hu-HU" dirty="0" smtClean="0"/>
              <a:t>mobiltelefon</a:t>
            </a:r>
            <a:r>
              <a:rPr lang="hu-HU" dirty="0"/>
              <a:t>			nyomtatás			digitális </a:t>
            </a:r>
            <a:r>
              <a:rPr lang="hu-HU" dirty="0" err="1"/>
              <a:t>fotózás</a:t>
            </a:r>
            <a:endParaRPr lang="hu-HU" dirty="0"/>
          </a:p>
          <a:p>
            <a:endParaRPr lang="hu-HU" dirty="0"/>
          </a:p>
          <a:p>
            <a:r>
              <a:rPr lang="hu-HU" dirty="0"/>
              <a:t>iPod		</a:t>
            </a:r>
            <a:r>
              <a:rPr lang="hu-HU" dirty="0" smtClean="0"/>
              <a:t>iPhone</a:t>
            </a:r>
            <a:r>
              <a:rPr lang="hu-HU" dirty="0"/>
              <a:t>			LED tv			</a:t>
            </a:r>
            <a:r>
              <a:rPr lang="hu-HU" dirty="0" smtClean="0"/>
              <a:t>	Tesla</a:t>
            </a:r>
            <a:endParaRPr lang="hu-HU" dirty="0"/>
          </a:p>
          <a:p>
            <a:endParaRPr lang="hu-HU" dirty="0"/>
          </a:p>
          <a:p>
            <a:r>
              <a:rPr lang="hu-HU" dirty="0"/>
              <a:t>gyorsvasút		szövegszerkesztő alkalmazás	videotelefonálás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71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D9E2D4-0AE6-42ED-93CB-BBC58816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Technológia – vállalkozás - innováció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B94885-7806-4F21-AC4B-1F9EF64F4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új technológiai fogalma felöleli az új eljárásokat, módszereket, eszközöket és megoldásokat, folyamatokat, amelyek a kereskedelemben és az iparban is hasznosíthatók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az új technológiák jelentik az új cégek alapját, amelyekben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a vállalkozó sikeresen tudja ötvözni az újszerű technológiai tudást és az egyedi üzleti megoldást </a:t>
            </a:r>
            <a:r>
              <a:rPr lang="hu-HU" dirty="0"/>
              <a:t>a piaci siker érdekében – egyedi utat törve ezzel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ezek a technológiai cégek új, „eladható innovációkat” hoznak létre, amelyek később akár több területen, iparágban alkalmazást nyernek, új trendek épülnek rájuk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C2D9E39-30F4-46A2-BE2C-34B734A0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091" y="5129833"/>
            <a:ext cx="2419350" cy="158115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61A78E6-E0DF-49F5-8138-A9629F1E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6" y="5249076"/>
            <a:ext cx="2600325" cy="1466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01042BE-A69A-446B-AA64-7B2924E4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493" y="5034583"/>
            <a:ext cx="2686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Példák – Sikeres vállalkozások – Milyen problémát, igényt ismertek fel?</a:t>
            </a:r>
            <a:br>
              <a:rPr lang="hu-HU" dirty="0" smtClean="0"/>
            </a:b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3668056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hu-HU" dirty="0" smtClean="0"/>
              <a:t>Tudni akarok valakiről több információt – Látni akarom a többiek kapcsolati hálóját</a:t>
            </a:r>
          </a:p>
          <a:p>
            <a:pPr>
              <a:buFontTx/>
              <a:buChar char="-"/>
            </a:pPr>
            <a:r>
              <a:rPr lang="hu-HU" dirty="0"/>
              <a:t> </a:t>
            </a:r>
            <a:r>
              <a:rPr lang="hu-HU" dirty="0" smtClean="0"/>
              <a:t>Meg akarok osztani információkat, beszámolókat történésekről </a:t>
            </a:r>
          </a:p>
          <a:p>
            <a:pPr marL="0" indent="0">
              <a:buNone/>
            </a:pP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 smtClean="0"/>
              <a:t> </a:t>
            </a:r>
            <a:r>
              <a:rPr lang="hu-HU" b="1" dirty="0" smtClean="0">
                <a:solidFill>
                  <a:srgbClr val="7030A0"/>
                </a:solidFill>
              </a:rPr>
              <a:t>Facebook</a:t>
            </a:r>
          </a:p>
          <a:p>
            <a:pPr>
              <a:buFontTx/>
              <a:buChar char="-"/>
            </a:pPr>
            <a:r>
              <a:rPr lang="hu-HU" dirty="0" smtClean="0"/>
              <a:t> egy nagyon vonzó eszközben szeretném elérni az összes, folyamatosan szükséges eszköz funkcióját (</a:t>
            </a:r>
            <a:r>
              <a:rPr lang="hu-HU" dirty="0" err="1" smtClean="0"/>
              <a:t>fotózás</a:t>
            </a:r>
            <a:r>
              <a:rPr lang="hu-HU" dirty="0" smtClean="0"/>
              <a:t>, térkép, telefonálás, üzenetküldés)</a:t>
            </a:r>
          </a:p>
          <a:p>
            <a:pPr>
              <a:buFontTx/>
              <a:buChar char="-"/>
            </a:pPr>
            <a:r>
              <a:rPr lang="hu-HU" dirty="0" smtClean="0"/>
              <a:t>-&gt; vannak „elődök”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dirty="0" smtClean="0">
                <a:sym typeface="Wingdings" panose="05000000000000000000" pitchFamily="2" charset="2"/>
              </a:rPr>
              <a:t>Van egy trendváltás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b="1" dirty="0" smtClean="0">
                <a:sym typeface="Wingdings" panose="05000000000000000000" pitchFamily="2" charset="2"/>
              </a:rPr>
              <a:t>iPhone</a:t>
            </a:r>
          </a:p>
          <a:p>
            <a:pPr marL="0" indent="0">
              <a:buNone/>
            </a:pPr>
            <a:endParaRPr lang="hu-HU" dirty="0"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hu-HU" dirty="0" smtClean="0">
                <a:sym typeface="Wingdings" panose="05000000000000000000" pitchFamily="2" charset="2"/>
              </a:rPr>
              <a:t>Szeretnék egy helyről rendelni mindenféle használt és új terméket, megbízható módon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b="1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Amazon</a:t>
            </a:r>
          </a:p>
          <a:p>
            <a:pPr marL="0" indent="0">
              <a:buNone/>
            </a:pPr>
            <a:endParaRPr lang="hu-HU" b="1" dirty="0" smtClean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hu-HU" b="1" dirty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hu-HU" b="1" dirty="0" smtClean="0">
              <a:solidFill>
                <a:schemeClr val="accent5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hu-H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Kép 3" descr="Original file ‎ (SVG file, nominally 250 × 250 pixels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10" y="41254"/>
            <a:ext cx="1287378" cy="1287378"/>
          </a:xfrm>
          <a:prstGeom prst="rect">
            <a:avLst/>
          </a:prstGeom>
        </p:spPr>
      </p:pic>
      <p:pic>
        <p:nvPicPr>
          <p:cNvPr id="5" name="Kép 4" descr="&lt;strong&gt;iPhone&lt;/strong&gt; apple by karanaero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18" y="3246116"/>
            <a:ext cx="1453446" cy="1700531"/>
          </a:xfrm>
          <a:prstGeom prst="rect">
            <a:avLst/>
          </a:prstGeom>
        </p:spPr>
      </p:pic>
      <p:pic>
        <p:nvPicPr>
          <p:cNvPr id="6" name="Kép 5" descr="Wie sich &lt;strong&gt;Amazon&lt;/strong&gt; mit &lt;strong&gt;Amazon&lt;/strong&gt; Prime die attraktivst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37" y="4532599"/>
            <a:ext cx="2725151" cy="992403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998621" y="5991726"/>
            <a:ext cx="1056372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Jól </a:t>
            </a:r>
            <a:r>
              <a:rPr lang="hu-HU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kombinálják </a:t>
            </a:r>
            <a:r>
              <a:rPr lang="hu-HU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az innovatív megoldást és az üzleti modellt, amelynek révén eladhatóvá </a:t>
            </a:r>
            <a:r>
              <a:rPr lang="hu-HU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teszik a </a:t>
            </a:r>
            <a:r>
              <a:rPr lang="hu-HU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terméket. </a:t>
            </a:r>
          </a:p>
          <a:p>
            <a:pPr algn="ctr"/>
            <a:r>
              <a:rPr lang="hu-HU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Mindegyik problémára volt korábbi megoldás, de az általuk kínált kombináció </a:t>
            </a:r>
            <a:r>
              <a:rPr lang="hu-HU" b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nem létezett.</a:t>
            </a:r>
            <a:endParaRPr lang="hu-HU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0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soportba foglalás 3"/>
          <p:cNvGrpSpPr/>
          <p:nvPr/>
        </p:nvGrpSpPr>
        <p:grpSpPr>
          <a:xfrm>
            <a:off x="774031" y="-94822"/>
            <a:ext cx="11417969" cy="6467799"/>
            <a:chOff x="774031" y="-94822"/>
            <a:chExt cx="11417969" cy="6467799"/>
          </a:xfrm>
        </p:grpSpPr>
        <p:pic>
          <p:nvPicPr>
            <p:cNvPr id="2" name="Kép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031" y="0"/>
              <a:ext cx="11329737" cy="6372977"/>
            </a:xfrm>
            <a:prstGeom prst="rect">
              <a:avLst/>
            </a:prstGeom>
          </p:spPr>
        </p:pic>
        <p:pic>
          <p:nvPicPr>
            <p:cNvPr id="3" name="Kép 2" descr="&lt;strong&gt;iPhone&lt;/strong&gt; apple by karanaero on DeviantArt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6863" y="-94822"/>
              <a:ext cx="1195137" cy="1398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81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62E853-005A-42F0-823C-2AE10D25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  </a:t>
            </a:r>
            <a:r>
              <a:rPr lang="hu-HU" dirty="0" err="1"/>
              <a:t>vs</a:t>
            </a:r>
            <a:r>
              <a:rPr lang="hu-HU" dirty="0"/>
              <a:t>. technológiai vállalkozó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D61048-8C11-479E-952B-A3519A72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79"/>
            <a:ext cx="10753725" cy="4746929"/>
          </a:xfrm>
        </p:spPr>
        <p:txBody>
          <a:bodyPr>
            <a:normAutofit fontScale="92500" lnSpcReduction="20000"/>
          </a:bodyPr>
          <a:lstStyle/>
          <a:p>
            <a:r>
              <a:rPr lang="hu-HU" sz="2900" dirty="0"/>
              <a:t>- a </a:t>
            </a:r>
            <a:r>
              <a:rPr lang="hu-HU" sz="2900" dirty="0" smtClean="0"/>
              <a:t>technológiai </a:t>
            </a:r>
            <a:r>
              <a:rPr lang="hu-HU" sz="2900" dirty="0"/>
              <a:t>vállalkozó új technológiai és üzleti megoldások sikeres kombinációjaként alkot </a:t>
            </a:r>
            <a:r>
              <a:rPr lang="hu-HU" sz="2900" b="1" dirty="0"/>
              <a:t>piacképes terméket</a:t>
            </a:r>
            <a:r>
              <a:rPr lang="hu-HU" sz="2900" dirty="0"/>
              <a:t>, ehhez képes hozzárendelni meglévő és új erőforrásokat megfelelő kombinációban és időben </a:t>
            </a:r>
          </a:p>
          <a:p>
            <a:r>
              <a:rPr lang="hu-HU" sz="2900" dirty="0"/>
              <a:t>- a vállalkozó újszerű folyamatok, </a:t>
            </a:r>
            <a:r>
              <a:rPr lang="hu-HU" sz="2900" b="1" dirty="0"/>
              <a:t>kísérletezés</a:t>
            </a:r>
            <a:r>
              <a:rPr lang="hu-HU" sz="2900" dirty="0"/>
              <a:t> (</a:t>
            </a:r>
            <a:r>
              <a:rPr lang="hu-HU" sz="2900" dirty="0" err="1"/>
              <a:t>experimentation</a:t>
            </a:r>
            <a:r>
              <a:rPr lang="hu-HU" sz="2900" dirty="0"/>
              <a:t>) révén jut el új megoldásokhoz, amely technológiai/tudományos értelemben új értéket jelentenek </a:t>
            </a:r>
          </a:p>
          <a:p>
            <a:r>
              <a:rPr lang="hu-HU" sz="2900" dirty="0"/>
              <a:t>- </a:t>
            </a:r>
            <a:r>
              <a:rPr lang="hu-HU" sz="2900" dirty="0" smtClean="0"/>
              <a:t>a technológiai vállalkozás sajátossága, hogy folyamatos megújulásra van szükség és nem mindig az első kitalált/kidolgozott verzió vezet sikerre</a:t>
            </a:r>
          </a:p>
          <a:p>
            <a:pPr lvl="1"/>
            <a:r>
              <a:rPr lang="hu-HU" sz="2900" dirty="0" smtClean="0"/>
              <a:t>- </a:t>
            </a:r>
            <a:r>
              <a:rPr lang="hu-HU" sz="1300" dirty="0" smtClean="0"/>
              <a:t>egy </a:t>
            </a:r>
            <a:r>
              <a:rPr lang="hu-HU" sz="1300" dirty="0"/>
              <a:t>USA-beli felmérés szerint az új technológiai vállalkozások mindössze 33%-a létezik az első 3 év után, DE az ilyen kis cégek felelnek közvetlenül vagy közvetve az összes foglalkoztatás kb. 60%-</a:t>
            </a:r>
            <a:r>
              <a:rPr lang="hu-HU" sz="1300" dirty="0" err="1"/>
              <a:t>áért</a:t>
            </a:r>
            <a:endParaRPr lang="hu-HU" sz="1300" dirty="0"/>
          </a:p>
          <a:p>
            <a:endParaRPr lang="hu-HU" sz="2900" dirty="0"/>
          </a:p>
          <a:p>
            <a:r>
              <a:rPr lang="hu-HU" sz="2900" b="1" dirty="0">
                <a:solidFill>
                  <a:schemeClr val="accent1">
                    <a:lumMod val="75000"/>
                  </a:schemeClr>
                </a:solidFill>
              </a:rPr>
              <a:t>- hazai helyzet?</a:t>
            </a:r>
          </a:p>
          <a:p>
            <a:r>
              <a:rPr lang="hu-HU" sz="2900" b="1" dirty="0">
                <a:solidFill>
                  <a:schemeClr val="accent1">
                    <a:lumMod val="75000"/>
                  </a:schemeClr>
                </a:solidFill>
              </a:rPr>
              <a:t>- melyek lehetnek az </a:t>
            </a:r>
            <a:r>
              <a:rPr lang="hu-HU" sz="2900" b="1" dirty="0" smtClean="0">
                <a:solidFill>
                  <a:schemeClr val="accent1">
                    <a:lumMod val="75000"/>
                  </a:schemeClr>
                </a:solidFill>
              </a:rPr>
              <a:t>okok?</a:t>
            </a:r>
            <a:endParaRPr lang="hu-HU" sz="2600" dirty="0">
              <a:highlight>
                <a:srgbClr val="FFFF00"/>
              </a:highlight>
            </a:endParaRPr>
          </a:p>
          <a:p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8D24B0-05A9-4532-BFE8-D851D723709C}"/>
              </a:ext>
            </a:extLst>
          </p:cNvPr>
          <p:cNvSpPr txBox="1"/>
          <p:nvPr/>
        </p:nvSpPr>
        <p:spPr>
          <a:xfrm>
            <a:off x="9003323" y="5221357"/>
            <a:ext cx="2989095" cy="14773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" panose="05000000000000000000" pitchFamily="2" charset="2"/>
              </a:rPr>
              <a:t>Vonatkozó, későbbi fejezetekben bemutatandó elméletek: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Idő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Erőforrások</a:t>
            </a:r>
          </a:p>
        </p:txBody>
      </p:sp>
    </p:spTree>
    <p:extLst>
      <p:ext uri="{BB962C8B-B14F-4D97-AF65-F5344CB8AC3E}">
        <p14:creationId xmlns:p14="http://schemas.microsoft.com/office/powerpoint/2010/main" val="310356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orbes.hu/wp-content/uploads/2020/03/robot_zongora_ai_mesterse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21597" cy="331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1" y="3657604"/>
            <a:ext cx="6237028" cy="3146138"/>
          </a:xfrm>
          <a:prstGeom prst="rect">
            <a:avLst/>
          </a:prstGeom>
        </p:spPr>
      </p:pic>
      <p:pic>
        <p:nvPicPr>
          <p:cNvPr id="1028" name="Picture 4" descr="https://www.goodnewsnetwork.org/wp-content/uploads/2021/01/wood-design-modern-public-domain-aaron-burson-1024x5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86" y="3800609"/>
            <a:ext cx="5610673" cy="286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5601457" y="2832433"/>
            <a:ext cx="262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bg1"/>
                </a:solidFill>
              </a:rPr>
              <a:t>MS – </a:t>
            </a:r>
            <a:r>
              <a:rPr lang="hu-HU" b="1" dirty="0" err="1" smtClean="0">
                <a:solidFill>
                  <a:schemeClr val="bg1"/>
                </a:solidFill>
              </a:rPr>
              <a:t>death</a:t>
            </a:r>
            <a:r>
              <a:rPr lang="hu-HU" b="1" dirty="0" smtClean="0">
                <a:solidFill>
                  <a:schemeClr val="bg1"/>
                </a:solidFill>
              </a:rPr>
              <a:t> - chatbot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6637980" y="6093018"/>
            <a:ext cx="262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solidFill>
                  <a:schemeClr val="bg1"/>
                </a:solidFill>
              </a:rPr>
              <a:t>MIT-</a:t>
            </a:r>
            <a:r>
              <a:rPr lang="hu-HU" b="1" dirty="0" err="1" smtClean="0">
                <a:solidFill>
                  <a:schemeClr val="bg1"/>
                </a:solidFill>
              </a:rPr>
              <a:t>wooden</a:t>
            </a:r>
            <a:r>
              <a:rPr lang="hu-HU" b="1" dirty="0" smtClean="0">
                <a:solidFill>
                  <a:schemeClr val="bg1"/>
                </a:solidFill>
              </a:rPr>
              <a:t>-</a:t>
            </a:r>
            <a:r>
              <a:rPr lang="hu-HU" b="1" dirty="0" err="1" smtClean="0">
                <a:solidFill>
                  <a:schemeClr val="bg1"/>
                </a:solidFill>
              </a:rPr>
              <a:t>grown</a:t>
            </a:r>
            <a:r>
              <a:rPr lang="hu-HU" b="1" dirty="0" smtClean="0">
                <a:solidFill>
                  <a:schemeClr val="bg1"/>
                </a:solidFill>
              </a:rPr>
              <a:t> in </a:t>
            </a:r>
            <a:r>
              <a:rPr lang="hu-HU" b="1" dirty="0" err="1" smtClean="0">
                <a:solidFill>
                  <a:schemeClr val="bg1"/>
                </a:solidFill>
              </a:rPr>
              <a:t>lab</a:t>
            </a:r>
            <a:r>
              <a:rPr lang="hu-HU" b="1" dirty="0" smtClean="0">
                <a:solidFill>
                  <a:schemeClr val="bg1"/>
                </a:solidFill>
              </a:rPr>
              <a:t> - </a:t>
            </a:r>
            <a:r>
              <a:rPr lang="hu-HU" b="1" dirty="0" err="1" smtClean="0">
                <a:solidFill>
                  <a:schemeClr val="bg1"/>
                </a:solidFill>
              </a:rPr>
              <a:t>deforestation</a:t>
            </a: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img1.hvg.hu/image.aspx?id=f038af93-ae55-4d4c-a7b4-d2bd4b4e9bc4&amp;view=b2dea50f-cee1-4f6e-b810-034566fbfb2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74" y="65486"/>
            <a:ext cx="3977326" cy="265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10203337" y="2349777"/>
            <a:ext cx="262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 smtClean="0">
                <a:solidFill>
                  <a:schemeClr val="bg1"/>
                </a:solidFill>
              </a:rPr>
              <a:t>Mass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production</a:t>
            </a:r>
            <a:endParaRPr lang="hu-H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0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FBFD8A-FC4C-4D3E-AB82-9596AF9B1E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64378"/>
            <a:ext cx="4027471" cy="269362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BA0D348-C862-4BA0-9F7B-F28499B85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7" r="20522" b="-2"/>
          <a:stretch/>
        </p:blipFill>
        <p:spPr>
          <a:xfrm>
            <a:off x="20" y="11"/>
            <a:ext cx="4029863" cy="399327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72C1808-AED6-41B1-8BF7-7BBCCC985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3" r="-2" b="11756"/>
          <a:stretch/>
        </p:blipFill>
        <p:spPr>
          <a:xfrm>
            <a:off x="4177307" y="2835800"/>
            <a:ext cx="2876690" cy="40221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A5332F-58E2-4D45-9B53-FD5A0F0AF5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7309" y="1"/>
            <a:ext cx="2876689" cy="2674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B419B1-16F9-41CC-B2DC-24C288A7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132" y="499533"/>
            <a:ext cx="4103873" cy="1512147"/>
          </a:xfrm>
        </p:spPr>
        <p:txBody>
          <a:bodyPr anchor="b">
            <a:normAutofit/>
          </a:bodyPr>
          <a:lstStyle/>
          <a:p>
            <a:r>
              <a:rPr lang="hu-HU" sz="4000" dirty="0"/>
              <a:t>A sikeres vállalkozó karakterisztikája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EBD47E-672F-400B-A201-6C05A2366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133" y="2011680"/>
            <a:ext cx="4103872" cy="40081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sz="1800" dirty="0"/>
              <a:t> Mi a közös jellemzője a sikeres vállalkozóknak?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sz="1800" dirty="0"/>
              <a:t> Teljesen különböző szakmai háttér, képzettség és tapasztalat, eltérő szakasz a karrierben, különböző életkor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sz="1800" dirty="0"/>
              <a:t> a legjellemzőbb a 19 és 42 éves kor közötti vállalkozás alapítás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sz="1800" dirty="0"/>
              <a:t> </a:t>
            </a:r>
            <a:r>
              <a:rPr lang="hu-HU" sz="1800" b="1" dirty="0">
                <a:solidFill>
                  <a:schemeClr val="accent1">
                    <a:lumMod val="75000"/>
                  </a:schemeClr>
                </a:solidFill>
              </a:rPr>
              <a:t>MIÉRT?</a:t>
            </a:r>
          </a:p>
          <a:p>
            <a:pPr marL="0" indent="0">
              <a:buNone/>
            </a:pP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88879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7A7C79-E1E3-40B3-9DF5-00614C36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sikeres vállalkozó karakterisztikája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8623F5-798F-4EAB-AE0B-09751A81A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1562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sikeres vállalkozó folyamatosan keresi a VÁLTOZÁST, arra lehetőségként teremt és kiaknázza azt.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sikeres vállalkozó egyik jellemzője, hogy az azonosított problémára megoldást keres, a felmerült problémákban lehetőséget lát és a kihívásban új utakat fedez fel.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 </a:t>
            </a:r>
            <a:r>
              <a:rPr lang="hu-HU" b="1" dirty="0"/>
              <a:t>Személyes jellemzők </a:t>
            </a:r>
            <a:r>
              <a:rPr lang="hu-HU" dirty="0"/>
              <a:t>közül a legfontosabbak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a kiemelkedő tudás és érdeklődés a megcélzott területen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Eredmény-orientált, magabiztos, hatékony, bevállalja az elsőre nehéznek tűnő problémák megoldását 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Kreatív és gyors döntéshozó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u-HU" dirty="0"/>
              <a:t>Képes változó körülmények és potenciális kockázatok közepette megfelelő stratégiai akciókat tenni, alkalmazkodik a változásokhoz és kihasználja azokat</a:t>
            </a:r>
          </a:p>
          <a:p>
            <a:pPr marL="4572" lvl="1" indent="0">
              <a:buNone/>
            </a:pPr>
            <a:endParaRPr lang="hu-HU" dirty="0"/>
          </a:p>
          <a:p>
            <a:pPr marL="4572" lvl="1" indent="0">
              <a:buNone/>
            </a:pPr>
            <a:endParaRPr lang="hu-HU" dirty="0"/>
          </a:p>
          <a:p>
            <a:pPr marL="4572" lvl="1" indent="0" algn="r">
              <a:buNone/>
            </a:pPr>
            <a:r>
              <a:rPr lang="hu-HU" sz="1300" dirty="0"/>
              <a:t>Forrás: </a:t>
            </a:r>
            <a:r>
              <a:rPr lang="hu-HU" sz="1300" dirty="0" err="1"/>
              <a:t>CBinsight</a:t>
            </a:r>
            <a:r>
              <a:rPr lang="hu-HU" sz="1300" dirty="0"/>
              <a:t> alapján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515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08E12A-93B5-454C-BEEE-B2D71BE2E4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AB726-5F0C-4B31-9421-47C6CFBE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3" y="5092247"/>
            <a:ext cx="4141559" cy="1645920"/>
          </a:xfrm>
        </p:spPr>
        <p:txBody>
          <a:bodyPr>
            <a:normAutofit/>
          </a:bodyPr>
          <a:lstStyle/>
          <a:p>
            <a:r>
              <a:rPr lang="hu-HU" sz="2200" dirty="0" smtClean="0"/>
              <a:t>1. előadás és szeminárium</a:t>
            </a:r>
            <a:endParaRPr lang="hu-HU" sz="2200" dirty="0"/>
          </a:p>
          <a:p>
            <a:endParaRPr lang="hu-HU" sz="2200" dirty="0"/>
          </a:p>
          <a:p>
            <a:r>
              <a:rPr lang="hu-HU" sz="2200" dirty="0"/>
              <a:t>Dr. Hegyi Barbara 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166FA48-55B7-4076-93AA-8C30C3E72087}"/>
              </a:ext>
            </a:extLst>
          </p:cNvPr>
          <p:cNvSpPr txBox="1"/>
          <p:nvPr/>
        </p:nvSpPr>
        <p:spPr>
          <a:xfrm>
            <a:off x="6096000" y="407963"/>
            <a:ext cx="5684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Innovatív vállalkozás menedzsment</a:t>
            </a: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AutoShape 2" descr="ELTE IK logÃ³ja"/>
          <p:cNvSpPr>
            <a:spLocks noChangeAspect="1" noChangeArrowheads="1"/>
          </p:cNvSpPr>
          <p:nvPr/>
        </p:nvSpPr>
        <p:spPr bwMode="auto">
          <a:xfrm>
            <a:off x="6387933" y="3124199"/>
            <a:ext cx="1998078" cy="19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6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92C8C0-B6CE-40C0-9E7E-F5688A5C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Miért csapattal, miért ne egyedül?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7A6439-1208-43A5-970E-37B32AA7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nincs olyan ember, a legtehetségesebbek között sem, aki egyedül képes volna minden területen a legjobbat nyújtani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különböző szakmai háttérrel és tapasztalattal rendelkező csapattagok ki tudják egészíteni egymás tudását, együtt versenyképesebben tudnak reagálni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</a:t>
            </a:r>
            <a:r>
              <a:rPr lang="hu-HU" b="1" dirty="0"/>
              <a:t>megfelelő kombinációjú emberi erőforrás </a:t>
            </a:r>
            <a:r>
              <a:rPr lang="hu-HU" dirty="0"/>
              <a:t>állomány az egyik legértékesebb eszköz a legváltozóbb gazdasági körülmények és megváltozott piaci pozíciók esetén 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kiváló vezetői és kommunikációs képességek szükségesek a változó körülmények között a csapattagok megtartásához, motiválásához és a megfelelő stratégiai irányok szerinti folyamatok fenntartásához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>
              <a:highlight>
                <a:srgbClr val="FFFF00"/>
              </a:highlight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BD7998E-4E78-49BB-A61D-C9BEED48EBFC}"/>
              </a:ext>
            </a:extLst>
          </p:cNvPr>
          <p:cNvSpPr txBox="1"/>
          <p:nvPr/>
        </p:nvSpPr>
        <p:spPr>
          <a:xfrm>
            <a:off x="9448800" y="5221357"/>
            <a:ext cx="2543618" cy="14773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" panose="05000000000000000000" pitchFamily="2" charset="2"/>
              </a:rPr>
              <a:t>Vonatkozó, későbbi fejezetekben bemutatandó elmélet: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Wingdings" panose="05000000000000000000" pitchFamily="2" charset="2"/>
              </a:rPr>
              <a:t> Csapat</a:t>
            </a: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18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5CAE4A-9B92-4D93-B8E9-4FFEF882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6" y="168228"/>
            <a:ext cx="10772775" cy="1658198"/>
          </a:xfrm>
        </p:spPr>
        <p:txBody>
          <a:bodyPr>
            <a:noAutofit/>
          </a:bodyPr>
          <a:lstStyle/>
          <a:p>
            <a:r>
              <a:rPr lang="hu-HU" sz="4400" dirty="0"/>
              <a:t>A „lehetőség” és a „szükség” vállalkozó (kényszervállalkozó) </a:t>
            </a:r>
            <a:r>
              <a:rPr lang="hu-HU" sz="2000" dirty="0"/>
              <a:t>/</a:t>
            </a:r>
            <a:r>
              <a:rPr lang="hu-HU" sz="2000" dirty="0" err="1"/>
              <a:t>opportunity</a:t>
            </a:r>
            <a:r>
              <a:rPr lang="hu-HU" sz="2000" dirty="0"/>
              <a:t> </a:t>
            </a:r>
            <a:r>
              <a:rPr lang="hu-HU" sz="2000" dirty="0" err="1"/>
              <a:t>vs</a:t>
            </a:r>
            <a:r>
              <a:rPr lang="hu-HU" sz="2000" dirty="0"/>
              <a:t>. </a:t>
            </a:r>
            <a:r>
              <a:rPr lang="hu-HU" sz="2000" dirty="0" err="1"/>
              <a:t>neccessity</a:t>
            </a:r>
            <a:r>
              <a:rPr lang="hu-HU" sz="2000" dirty="0"/>
              <a:t> </a:t>
            </a:r>
            <a:r>
              <a:rPr lang="hu-HU" sz="2000" dirty="0" err="1"/>
              <a:t>entrepreneur</a:t>
            </a:r>
            <a:r>
              <a:rPr lang="hu-HU" sz="2000" dirty="0"/>
              <a:t> /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5611F4-6412-4010-8F58-FDEC9C11C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06" y="1759889"/>
            <a:ext cx="10753725" cy="4084320"/>
          </a:xfrm>
        </p:spPr>
        <p:txBody>
          <a:bodyPr>
            <a:normAutofit/>
          </a:bodyPr>
          <a:lstStyle/>
          <a:p>
            <a:r>
              <a:rPr lang="hu-HU" dirty="0"/>
              <a:t>- nagyon fontos megkülönböztetni a vállalkozók e két típusát</a:t>
            </a:r>
          </a:p>
          <a:p>
            <a:r>
              <a:rPr lang="hu-HU" dirty="0"/>
              <a:t>- a „szükség” vállalkozó valamilyen módon arra kényszerül – munkanélküliség, kevés jövedelem, rossz földrajzi helyzet - , hogy vállalkozni kezdjen – egyszerűen nincs jobb lehetőség </a:t>
            </a:r>
          </a:p>
          <a:p>
            <a:r>
              <a:rPr lang="hu-HU" dirty="0"/>
              <a:t>- ezzel szemben a </a:t>
            </a:r>
            <a:r>
              <a:rPr lang="hu-HU" b="1" dirty="0"/>
              <a:t>„lehetőség” vállalkozóra </a:t>
            </a:r>
            <a:r>
              <a:rPr lang="hu-HU" dirty="0"/>
              <a:t>semmilyen kényszerítő erő nem hat, egyszerűen üzleti lehetőségek irányába mozdul el</a:t>
            </a:r>
          </a:p>
          <a:p>
            <a:r>
              <a:rPr lang="hu-HU" dirty="0"/>
              <a:t>- jellemző célok – önmegvalósítás, kihívás iránti vágy, nagyobb jólét…</a:t>
            </a:r>
          </a:p>
          <a:p>
            <a:r>
              <a:rPr lang="hu-HU" dirty="0"/>
              <a:t>- a „lehetőség vállalkozó” esetében a váltás kockázata és tranzakciós költsége is nagyobb – jellemzően valamilyen jó és biztos pozíciót és munkahelyet hagynak ott azért, hogy saját vállalkozási céljaikat elkezdjék megvalósítani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25F2432A-4DB3-4EE6-A04B-9C8637C9E151}"/>
              </a:ext>
            </a:extLst>
          </p:cNvPr>
          <p:cNvSpPr txBox="1">
            <a:spLocks/>
          </p:cNvSpPr>
          <p:nvPr/>
        </p:nvSpPr>
        <p:spPr>
          <a:xfrm>
            <a:off x="7328453" y="5844209"/>
            <a:ext cx="4751286" cy="10137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Melyik lehet sikeresebb?</a:t>
            </a:r>
          </a:p>
          <a:p>
            <a:pPr marL="91440" marR="0" lvl="0" indent="-91440" algn="ctr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Mely tényezők számítanak a leginkább a tekintetben, hogy mennyire „elsöprő” változást tudnak generálni?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ABADA8-BBD8-4A7A-AE46-D2E7DD19C832}"/>
              </a:ext>
            </a:extLst>
          </p:cNvPr>
          <p:cNvSpPr txBox="1"/>
          <p:nvPr/>
        </p:nvSpPr>
        <p:spPr>
          <a:xfrm>
            <a:off x="182869" y="6442743"/>
            <a:ext cx="3530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I&amp;E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Basics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blueprint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</a:t>
            </a:r>
          </a:p>
        </p:txBody>
      </p:sp>
    </p:spTree>
    <p:extLst>
      <p:ext uri="{BB962C8B-B14F-4D97-AF65-F5344CB8AC3E}">
        <p14:creationId xmlns:p14="http://schemas.microsoft.com/office/powerpoint/2010/main" val="227528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33" t="4826" r="25982" b="4151"/>
          <a:stretch/>
        </p:blipFill>
        <p:spPr>
          <a:xfrm>
            <a:off x="276727" y="144377"/>
            <a:ext cx="6501614" cy="671362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-58103"/>
            <a:ext cx="5524500" cy="3952875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276727" y="3068053"/>
            <a:ext cx="6501614" cy="1600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7098632" y="4776537"/>
            <a:ext cx="446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hlinkClick r:id="rId4"/>
              </a:rPr>
              <a:t>https://www.itbusiness.hu/Fooldal/hirek/human/2019_Top_25_1.html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5608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hu-HU" dirty="0" smtClean="0"/>
              <a:t>Piac, piaci verseny, piaci szereplők</a:t>
            </a:r>
            <a:endParaRPr lang="hu-HU" dirty="0"/>
          </a:p>
        </p:txBody>
      </p:sp>
      <p:sp>
        <p:nvSpPr>
          <p:cNvPr id="5" name="Alcím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Smartphones: Un Negocio Muy Lucrativo, Rentable y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54" y="3546031"/>
            <a:ext cx="48291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1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49373" y="2202640"/>
            <a:ext cx="3383280" cy="1920240"/>
          </a:xfrm>
        </p:spPr>
        <p:txBody>
          <a:bodyPr/>
          <a:lstStyle/>
          <a:p>
            <a:pPr algn="ctr"/>
            <a:r>
              <a:rPr lang="hu-HU" dirty="0" smtClean="0"/>
              <a:t>Mi jut eszetekbe, ha azt halljátok, hogy „piaci verseny”?</a:t>
            </a:r>
            <a:endParaRPr lang="hu-HU" dirty="0"/>
          </a:p>
        </p:txBody>
      </p:sp>
      <p:pic>
        <p:nvPicPr>
          <p:cNvPr id="5" name="Tartalom helye 4" descr="mrski-apecon-2008 - chapter 17 monopolistic &lt;strong&gt;competition&lt;/strong&gt;.jaks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6" y="284064"/>
            <a:ext cx="3743157" cy="2807368"/>
          </a:xfrm>
        </p:spPr>
      </p:pic>
      <p:pic>
        <p:nvPicPr>
          <p:cNvPr id="6" name="Kép 5" descr="&lt;strong&gt;Competition&lt;/strong&gt; – Mount Aspiring College Librar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81" y="3876514"/>
            <a:ext cx="5039428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Piac, piaci szereplő, piaci verseny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7" y="2011680"/>
            <a:ext cx="5495544" cy="4521467"/>
          </a:xfrm>
        </p:spPr>
        <p:txBody>
          <a:bodyPr>
            <a:normAutofit fontScale="70000" lnSpcReduction="20000"/>
          </a:bodyPr>
          <a:lstStyle/>
          <a:p>
            <a:r>
              <a:rPr lang="hu-HU" sz="3400" b="1" dirty="0" smtClean="0"/>
              <a:t>Piac: </a:t>
            </a:r>
            <a:r>
              <a:rPr lang="hu-HU" sz="3400" dirty="0"/>
              <a:t>A tényleges és potenciális vevők és eladók, valamint azok cserekapcsolatainak rendszere, melynek legfőbb tényezői a kereslet és kínálat, az ár és jövedelem</a:t>
            </a:r>
            <a:r>
              <a:rPr lang="hu-HU" sz="3400" dirty="0" smtClean="0"/>
              <a:t>.</a:t>
            </a:r>
          </a:p>
          <a:p>
            <a:endParaRPr lang="hu-HU" sz="3400" dirty="0"/>
          </a:p>
          <a:p>
            <a:r>
              <a:rPr lang="hu-HU" sz="3400" b="1" dirty="0" smtClean="0"/>
              <a:t>Piaci szereplők: </a:t>
            </a:r>
            <a:r>
              <a:rPr lang="hu-HU" sz="3400" dirty="0"/>
              <a:t>Aki termeléssel vagy fogyasztással közvetlenül befolyásolja a piaci folyamatokat</a:t>
            </a:r>
            <a:r>
              <a:rPr lang="hu-HU" sz="3400" dirty="0" smtClean="0"/>
              <a:t>.</a:t>
            </a:r>
          </a:p>
          <a:p>
            <a:endParaRPr lang="hu-HU" sz="3400" dirty="0" smtClean="0"/>
          </a:p>
          <a:p>
            <a:r>
              <a:rPr lang="hu-HU" sz="3400" dirty="0"/>
              <a:t>A </a:t>
            </a:r>
            <a:r>
              <a:rPr lang="hu-HU" sz="3400" b="1" dirty="0"/>
              <a:t>verseny</a:t>
            </a:r>
            <a:r>
              <a:rPr lang="hu-HU" sz="3400" dirty="0"/>
              <a:t> két vagy több szereplő bizonyos szabályok között zajló tevékenysége előnyszerzés céljából.</a:t>
            </a:r>
            <a:br>
              <a:rPr lang="hu-HU" sz="3400" dirty="0"/>
            </a:br>
            <a:endParaRPr lang="hu-HU" sz="3400" dirty="0"/>
          </a:p>
          <a:p>
            <a:endParaRPr lang="hu-HU" dirty="0" smtClean="0"/>
          </a:p>
          <a:p>
            <a:r>
              <a:rPr lang="hu-HU" dirty="0" smtClean="0"/>
              <a:t>Forrás: penzugysziget.hu</a:t>
            </a:r>
            <a:endParaRPr lang="hu-HU" dirty="0"/>
          </a:p>
        </p:txBody>
      </p:sp>
      <p:pic>
        <p:nvPicPr>
          <p:cNvPr id="5" name="Kép 4" descr="Free illustration: Family, Customer, Target Group - Free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24" y="1602606"/>
            <a:ext cx="3797111" cy="2452301"/>
          </a:xfrm>
          <a:prstGeom prst="rect">
            <a:avLst/>
          </a:prstGeom>
        </p:spPr>
      </p:pic>
      <p:pic>
        <p:nvPicPr>
          <p:cNvPr id="6" name="Kép 5" descr="File:Noun 48949 - Delivery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965" y="4307305"/>
            <a:ext cx="3618679" cy="25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7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136762"/>
          </a:xfrm>
        </p:spPr>
        <p:txBody>
          <a:bodyPr/>
          <a:lstStyle/>
          <a:p>
            <a:r>
              <a:rPr lang="hu-HU" dirty="0" smtClean="0"/>
              <a:t>A verseny funkciói a gazdaságban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565484" y="1985211"/>
            <a:ext cx="11526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b="1" dirty="0"/>
              <a:t>verseny funkciói</a:t>
            </a:r>
            <a:r>
              <a:rPr lang="hu-HU" dirty="0"/>
              <a:t>t 3 csoportba sorolhatjuk</a:t>
            </a:r>
            <a:r>
              <a:rPr lang="hu-HU" dirty="0" smtClean="0"/>
              <a:t>:</a:t>
            </a:r>
          </a:p>
          <a:p>
            <a:endParaRPr lang="hu-HU" dirty="0"/>
          </a:p>
          <a:p>
            <a:r>
              <a:rPr lang="hu-HU" b="1" dirty="0"/>
              <a:t>Jóléti funkció</a:t>
            </a:r>
            <a:r>
              <a:rPr lang="hu-HU" dirty="0"/>
              <a:t> – a fogyasztó választási lehetőségét jelenti a különböző termékek és szolgáltatások </a:t>
            </a:r>
            <a:r>
              <a:rPr lang="hu-HU" dirty="0" smtClean="0"/>
              <a:t>között</a:t>
            </a:r>
          </a:p>
          <a:p>
            <a:endParaRPr lang="hu-HU" dirty="0"/>
          </a:p>
          <a:p>
            <a:r>
              <a:rPr lang="hu-HU" b="1" dirty="0"/>
              <a:t>Hatékonysági funkció</a:t>
            </a:r>
            <a:r>
              <a:rPr lang="hu-HU" dirty="0"/>
              <a:t> – a verseny miatt a vállalatok arra kényszerülnek, hogy a lehető legolcsóbban, a legkisebb ráfordítással költséggel működjenek, hiszen a költségek alapvetően meghatározzák a piaci </a:t>
            </a:r>
            <a:r>
              <a:rPr lang="hu-HU" dirty="0" smtClean="0"/>
              <a:t>pozíciót</a:t>
            </a:r>
          </a:p>
          <a:p>
            <a:endParaRPr lang="hu-HU" dirty="0"/>
          </a:p>
          <a:p>
            <a:r>
              <a:rPr lang="hu-HU" b="1" dirty="0"/>
              <a:t>Allokációs funkció</a:t>
            </a:r>
            <a:r>
              <a:rPr lang="hu-HU" dirty="0"/>
              <a:t> – a verseny miatt a vállalatok arra kényszerülnek, hogy a rendelkezésre álló erőforrásaikat olyan termékekre és szolgáltatásokra kell hogy fordítsák, amire valós fogyasztói igény mutatkozik (ha nem lenne verseny nem lenne érdeke, hogy a fogyasztó azt kapja amit szeretne, mert úgy sincs más, konkurencia miatt viszont fontos, hogy a fogyasztó mit akar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/>
              <a:t>Verseny a fogyasztónak jó, mert a verseny miatt több termékből választhat, alacsonyabb áron. Verseny pozitív a fogyasztónak, vállalatok a verseny korlátozásában érdekeltek. Ezért különböző lépéseket tesznek pl.: összejátszanak</a:t>
            </a:r>
            <a:br>
              <a:rPr lang="hu-HU" dirty="0"/>
            </a:br>
            <a:r>
              <a:rPr lang="hu-HU" dirty="0"/>
              <a:t>Emiatt védik a versenyt szabályok.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2228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Van egy rés a piacon, de van-e piac a résben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- meg kell találni az egyértelműen versenyképes területet a piacon</a:t>
            </a:r>
          </a:p>
          <a:p>
            <a:r>
              <a:rPr lang="hu-HU" dirty="0" smtClean="0"/>
              <a:t>- a tömegpiacokon sok eladó vadászik </a:t>
            </a:r>
            <a:r>
              <a:rPr lang="hu-HU" dirty="0" err="1" smtClean="0"/>
              <a:t>ugyanazokra</a:t>
            </a:r>
            <a:r>
              <a:rPr lang="hu-HU" dirty="0" smtClean="0"/>
              <a:t> a vásárlókra</a:t>
            </a:r>
          </a:p>
          <a:p>
            <a:r>
              <a:rPr lang="hu-HU" dirty="0" smtClean="0"/>
              <a:t>- a verseny csökkenti ezeknek az eladóknak a nyereségességét</a:t>
            </a:r>
          </a:p>
          <a:p>
            <a:r>
              <a:rPr lang="hu-HU" dirty="0" smtClean="0"/>
              <a:t>- a piaci rés- azaz egy akadálytalan versenyt biztosító kis piaci szegmens – felfedezésének azonban egyértelműek az előnyei: nagyobb a lehetőség az árak befolyásolására, alacsonyabbak a költségek és magasabb a profit</a:t>
            </a:r>
          </a:p>
          <a:p>
            <a:r>
              <a:rPr lang="hu-HU" dirty="0" smtClean="0"/>
              <a:t>- </a:t>
            </a:r>
            <a:r>
              <a:rPr lang="hu-HU" b="1" dirty="0" smtClean="0">
                <a:solidFill>
                  <a:srgbClr val="C00000"/>
                </a:solidFill>
              </a:rPr>
              <a:t>megvizsgálandó kérdés</a:t>
            </a:r>
            <a:r>
              <a:rPr lang="hu-HU" dirty="0" smtClean="0"/>
              <a:t>, hogy van-e a profitszerzéshez elegendő üzleti lehetőség a piaci résben?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818147" y="6232358"/>
            <a:ext cx="1061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Forrás: A business nagykönyve, pp. 22.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160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 egy rés a piacon, de van-e piac a résben 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65846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- </a:t>
            </a:r>
            <a:r>
              <a:rPr lang="hu-HU" b="1" dirty="0" smtClean="0"/>
              <a:t>egy piaci rés azonosítása </a:t>
            </a:r>
            <a:r>
              <a:rPr lang="hu-HU" dirty="0" smtClean="0"/>
              <a:t>és egy adag vállalkozó szellem: néha ennyi is elég egy új üzlet indításához:</a:t>
            </a:r>
          </a:p>
          <a:p>
            <a:pPr lvl="1"/>
            <a:r>
              <a:rPr lang="hu-HU" dirty="0" smtClean="0"/>
              <a:t>- </a:t>
            </a:r>
            <a:r>
              <a:rPr lang="hu-HU" dirty="0" err="1" smtClean="0"/>
              <a:t>Dorsey</a:t>
            </a:r>
            <a:r>
              <a:rPr lang="hu-HU" dirty="0" smtClean="0"/>
              <a:t>, a </a:t>
            </a:r>
            <a:r>
              <a:rPr lang="hu-HU" dirty="0" err="1" smtClean="0">
                <a:solidFill>
                  <a:schemeClr val="accent3">
                    <a:lumMod val="75000"/>
                  </a:schemeClr>
                </a:solidFill>
              </a:rPr>
              <a:t>Twitter</a:t>
            </a:r>
            <a:r>
              <a:rPr lang="hu-HU" dirty="0" smtClean="0"/>
              <a:t> alapítója a rövid üzenetekre épülő kommunikációs formát ötvözve a közösségi médiával olyan szolgáltatást nyújtott, amelyet soha előtte nem fedeztek fel</a:t>
            </a:r>
          </a:p>
          <a:p>
            <a:pPr lvl="1"/>
            <a:r>
              <a:rPr lang="hu-HU" dirty="0" smtClean="0"/>
              <a:t>- a </a:t>
            </a:r>
            <a:r>
              <a:rPr lang="hu-HU" dirty="0" err="1" smtClean="0"/>
              <a:t>Twitter</a:t>
            </a:r>
            <a:r>
              <a:rPr lang="hu-HU" dirty="0" smtClean="0"/>
              <a:t> a felhasználók többsége számára ingyenes, bevételei a vállalatok promóciós üzeneteiből és profiljaiból származnak</a:t>
            </a:r>
          </a:p>
          <a:p>
            <a:r>
              <a:rPr lang="hu-HU" dirty="0" smtClean="0"/>
              <a:t>- </a:t>
            </a:r>
            <a:r>
              <a:rPr lang="hu-HU" b="1" dirty="0" smtClean="0"/>
              <a:t>nem minden piaci rés jövedelmező</a:t>
            </a:r>
            <a:r>
              <a:rPr lang="hu-HU" dirty="0" smtClean="0"/>
              <a:t>: a kétéltű járműveket gyártó </a:t>
            </a:r>
            <a:r>
              <a:rPr lang="hu-HU" dirty="0" err="1" smtClean="0"/>
              <a:t>Amphicar</a:t>
            </a:r>
            <a:r>
              <a:rPr lang="hu-HU" dirty="0" smtClean="0"/>
              <a:t> például olyan fogyasztókat célzott meg, akik közutakon és vízen is akartak közlekedni. Érdekes újdonság, a piac azonban túl kicsi volt a jövedelmezőséghez.</a:t>
            </a:r>
          </a:p>
          <a:p>
            <a:r>
              <a:rPr lang="hu-HU" dirty="0" smtClean="0"/>
              <a:t>- az 1990-es években nagyon számos cég sokféle terméktípus kapcsán nagy reményeket fűzött a „zöld” piachoz, ám nem sikerült nyereségessé válniuk. Pl. mert a fogyasztók csak addig </a:t>
            </a:r>
            <a:r>
              <a:rPr lang="hu-HU" dirty="0" err="1" smtClean="0"/>
              <a:t>ökotudatosak</a:t>
            </a:r>
            <a:r>
              <a:rPr lang="hu-HU" dirty="0" smtClean="0"/>
              <a:t>, amíg a döntés nem érinti a költségeket. </a:t>
            </a:r>
          </a:p>
          <a:p>
            <a:endParaRPr lang="hu-HU" dirty="0" smtClean="0"/>
          </a:p>
          <a:p>
            <a:r>
              <a:rPr lang="hu-HU" b="1" dirty="0" smtClean="0">
                <a:solidFill>
                  <a:schemeClr val="accent2">
                    <a:lumMod val="75000"/>
                  </a:schemeClr>
                </a:solidFill>
              </a:rPr>
              <a:t>SZEMINÁRIUMON: </a:t>
            </a:r>
            <a:r>
              <a:rPr lang="hu-HU" dirty="0" err="1" smtClean="0"/>
              <a:t>Snapple</a:t>
            </a:r>
            <a:r>
              <a:rPr lang="hu-HU" dirty="0" smtClean="0"/>
              <a:t> cég példája</a:t>
            </a:r>
            <a:endParaRPr lang="hu-HU" dirty="0"/>
          </a:p>
        </p:txBody>
      </p:sp>
      <p:pic>
        <p:nvPicPr>
          <p:cNvPr id="4" name="Kép 3" descr="10 Days of &lt;strong&gt;Twitter&lt;/strong&gt; #YSJ10DoT - Technology Enhanced Learn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508" y="192506"/>
            <a:ext cx="2070492" cy="16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0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61761" y="2641154"/>
            <a:ext cx="10772775" cy="1658198"/>
          </a:xfrm>
        </p:spPr>
        <p:txBody>
          <a:bodyPr>
            <a:normAutofit fontScale="90000"/>
          </a:bodyPr>
          <a:lstStyle/>
          <a:p>
            <a:r>
              <a:rPr lang="hu-HU" b="1" dirty="0" smtClean="0"/>
              <a:t>A vállalkozónak</a:t>
            </a:r>
            <a:br>
              <a:rPr lang="hu-HU" b="1" dirty="0" smtClean="0"/>
            </a:b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- </a:t>
            </a:r>
            <a:r>
              <a:rPr lang="hu-HU" sz="4400" dirty="0" smtClean="0"/>
              <a:t>helyt kell állnia a piaci versenyben</a:t>
            </a:r>
            <a:br>
              <a:rPr lang="hu-HU" sz="4400" dirty="0" smtClean="0"/>
            </a:br>
            <a:r>
              <a:rPr lang="hu-HU" sz="4400" dirty="0" smtClean="0"/>
              <a:t>- piaci rést kell találnia</a:t>
            </a:r>
            <a:br>
              <a:rPr lang="hu-HU" sz="4400" dirty="0" smtClean="0"/>
            </a:br>
            <a:r>
              <a:rPr lang="hu-HU" sz="4400" dirty="0" smtClean="0"/>
              <a:t>- és az innovatív ötletét újszerű üzleti megoldással piacra vinnie.</a:t>
            </a:r>
            <a:br>
              <a:rPr lang="hu-HU" sz="4400" dirty="0" smtClean="0"/>
            </a:br>
            <a:r>
              <a:rPr lang="hu-HU" sz="4400" dirty="0"/>
              <a:t/>
            </a:r>
            <a:br>
              <a:rPr lang="hu-HU" sz="4400" dirty="0"/>
            </a:br>
            <a:r>
              <a:rPr lang="hu-HU" sz="4400" dirty="0" smtClean="0"/>
              <a:t>Mindehhez a vállalkozás külső és belső környezetének, a felmerülő kockázatok elemzésére van szükség, amelynek egyes módszereit tekintjük át a következőkben. </a:t>
            </a:r>
            <a:endParaRPr lang="hu-HU" sz="4400" dirty="0"/>
          </a:p>
        </p:txBody>
      </p:sp>
      <p:pic>
        <p:nvPicPr>
          <p:cNvPr id="4" name="Kép 3" descr="Free illustration: Surf, Internet, Mouse, Computer - Free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42" y="0"/>
            <a:ext cx="2771274" cy="27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7CAA96-3D68-40CE-B322-50ECE9482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Innovatív vállalkozás menedzsment (1.)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DAB726-5F0C-4B31-9421-47C6CFBE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8346" y="4935745"/>
            <a:ext cx="9228201" cy="1645920"/>
          </a:xfrm>
        </p:spPr>
        <p:txBody>
          <a:bodyPr>
            <a:normAutofit/>
          </a:bodyPr>
          <a:lstStyle/>
          <a:p>
            <a:pPr algn="r"/>
            <a:r>
              <a:rPr lang="hu-HU" sz="2000" dirty="0" smtClean="0"/>
              <a:t>Dr</a:t>
            </a:r>
            <a:r>
              <a:rPr lang="hu-HU" sz="2000" dirty="0"/>
              <a:t>. Hegyi  Barbara</a:t>
            </a:r>
          </a:p>
          <a:p>
            <a:pPr algn="r"/>
            <a:r>
              <a:rPr lang="hu-HU" sz="2000" dirty="0"/>
              <a:t>bhegyi@inf.elte.hu</a:t>
            </a:r>
          </a:p>
        </p:txBody>
      </p:sp>
    </p:spTree>
    <p:extLst>
      <p:ext uri="{BB962C8B-B14F-4D97-AF65-F5344CB8AC3E}">
        <p14:creationId xmlns:p14="http://schemas.microsoft.com/office/powerpoint/2010/main" val="13288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Ingyenes képek : kávézó, kávé, idő, ébresztőór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07" y="770020"/>
            <a:ext cx="7754867" cy="51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9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48A73-F0AE-4251-A940-9F3637D4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dirty="0"/>
              <a:t>Kockázat és haszon  </a:t>
            </a:r>
            <a:br>
              <a:rPr lang="hu-HU" sz="6600" dirty="0"/>
            </a:br>
            <a:r>
              <a:rPr lang="hu-HU" sz="6600" dirty="0"/>
              <a:t>Kockázati és bizonytalansági tényezők</a:t>
            </a:r>
            <a:br>
              <a:rPr lang="hu-HU" sz="6600" dirty="0"/>
            </a:br>
            <a:r>
              <a:rPr lang="hu-HU" sz="6600" dirty="0"/>
              <a:t>A vállalkozás környezete</a:t>
            </a:r>
          </a:p>
        </p:txBody>
      </p:sp>
    </p:spTree>
    <p:extLst>
      <p:ext uri="{BB962C8B-B14F-4D97-AF65-F5344CB8AC3E}">
        <p14:creationId xmlns:p14="http://schemas.microsoft.com/office/powerpoint/2010/main" val="328634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beltéri látható&#10;&#10;A leírás teljesen megbízható">
            <a:extLst>
              <a:ext uri="{FF2B5EF4-FFF2-40B4-BE49-F238E27FC236}">
                <a16:creationId xmlns:a16="http://schemas.microsoft.com/office/drawing/2014/main" id="{A9E898E3-F650-4F2B-8DCB-91CCD6B8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5285" r="10303" b="38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EC8EBD-738F-4BED-AEA0-229BFB311B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4537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B93E17-87AF-4C80-ABE7-4ED0A359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214566" cy="1658198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Kockázat és haszon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01F521-9B89-4FC5-9760-14615D4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57730"/>
            <a:ext cx="6638543" cy="3718681"/>
          </a:xfrm>
        </p:spPr>
        <p:txBody>
          <a:bodyPr>
            <a:normAutofit/>
          </a:bodyPr>
          <a:lstStyle/>
          <a:p>
            <a:r>
              <a:rPr lang="hu-HU" sz="1900">
                <a:solidFill>
                  <a:srgbClr val="FFFFFF"/>
                </a:solidFill>
              </a:rPr>
              <a:t>- klasszikus vállalkozási elv szerint minél nagyobb haszonra, bevételre szeretne egy vállalkozó szert tenni, annál többet kell kockáztatnia</a:t>
            </a:r>
          </a:p>
          <a:p>
            <a:r>
              <a:rPr lang="hu-HU" sz="1900">
                <a:solidFill>
                  <a:srgbClr val="FFFFFF"/>
                </a:solidFill>
              </a:rPr>
              <a:t>- a sikeres vállalkozó ismérve az is, hogy tudja menedzselni és csökkenteni a felmerülő kockázatokat és azzal arányos lehetőségeket is tud teremteni</a:t>
            </a:r>
          </a:p>
          <a:p>
            <a:r>
              <a:rPr lang="hu-HU" sz="1900">
                <a:solidFill>
                  <a:srgbClr val="FFFFFF"/>
                </a:solidFill>
              </a:rPr>
              <a:t>- a vállalkozó a cég fejlődésének összes szakaszában megbecsüli a lehetséges kockázatokat és bizonytalansági tényezőket és úgy szervezi a cég működését és folyamatait, hogy azokat csökkenteni tudja</a:t>
            </a:r>
          </a:p>
          <a:p>
            <a:r>
              <a:rPr lang="hu-HU" sz="1900">
                <a:solidFill>
                  <a:srgbClr val="FFFFFF"/>
                </a:solidFill>
              </a:rPr>
              <a:t>-  ha tehát egy cég már sikeres, nem jelenti azt, hogy nincsenek bizonytalansági tényezői vagy nem érintik kockázatok</a:t>
            </a:r>
          </a:p>
          <a:p>
            <a:endParaRPr lang="hu-HU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0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9D0654-F7DD-44D4-9E14-9352231A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Induló vállalkozások és kockázatok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5070BB-2B6E-436B-9B90-0B7A26D87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1. </a:t>
            </a:r>
            <a:r>
              <a:rPr lang="hu-HU" b="1" dirty="0"/>
              <a:t>Technológiai kockázat: </a:t>
            </a:r>
            <a:r>
              <a:rPr lang="hu-HU" dirty="0"/>
              <a:t>van elég kapacitás a fejlesztésre, valóban képes a tervezett fejlesztés megoldani az azonosított problémát?</a:t>
            </a:r>
          </a:p>
          <a:p>
            <a:r>
              <a:rPr lang="hu-HU" dirty="0"/>
              <a:t>2. </a:t>
            </a:r>
            <a:r>
              <a:rPr lang="hu-HU" b="1" dirty="0"/>
              <a:t>Piaci kockázat: </a:t>
            </a:r>
            <a:r>
              <a:rPr lang="hu-HU" dirty="0"/>
              <a:t>van fizetőképes kereslet a termékre? Megoldja a termék a célcsoport problémáit?</a:t>
            </a:r>
          </a:p>
          <a:p>
            <a:r>
              <a:rPr lang="hu-HU" dirty="0"/>
              <a:t>3. </a:t>
            </a:r>
            <a:r>
              <a:rPr lang="hu-HU" b="1" dirty="0"/>
              <a:t>Csapat/szervezeti kockázat</a:t>
            </a:r>
            <a:r>
              <a:rPr lang="hu-HU" dirty="0"/>
              <a:t>: fel tudod venni a megfelelő embereket? Tudod menedzselni az összes kihívás mellett a szervezetet:</a:t>
            </a:r>
          </a:p>
          <a:p>
            <a:r>
              <a:rPr lang="hu-HU" dirty="0"/>
              <a:t>4. </a:t>
            </a:r>
            <a:r>
              <a:rPr lang="hu-HU" b="1" dirty="0"/>
              <a:t>Tőkekockázat</a:t>
            </a:r>
            <a:r>
              <a:rPr lang="hu-HU" dirty="0"/>
              <a:t>: tudsz megfelelő mennyiségű tőkét biztosítani az induló vállalkozásod számára?</a:t>
            </a:r>
          </a:p>
        </p:txBody>
      </p:sp>
    </p:spTree>
    <p:extLst>
      <p:ext uri="{BB962C8B-B14F-4D97-AF65-F5344CB8AC3E}">
        <p14:creationId xmlns:p14="http://schemas.microsoft.com/office/powerpoint/2010/main" val="2507863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aláírás, clipart látható&#10;&#10;A leírás teljesen megbízható">
            <a:extLst>
              <a:ext uri="{FF2B5EF4-FFF2-40B4-BE49-F238E27FC236}">
                <a16:creationId xmlns:a16="http://schemas.microsoft.com/office/drawing/2014/main" id="{ED222AF1-BE62-4500-8AD6-99961DD45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4117" r="4411" b="-3"/>
          <a:stretch/>
        </p:blipFill>
        <p:spPr>
          <a:xfrm>
            <a:off x="8114537" y="2812626"/>
            <a:ext cx="4077463" cy="4045374"/>
          </a:xfrm>
          <a:prstGeom prst="rect">
            <a:avLst/>
          </a:prstGeom>
        </p:spPr>
      </p:pic>
      <p:pic>
        <p:nvPicPr>
          <p:cNvPr id="8" name="Kép 7" descr="A képen clipart látható&#10;&#10;A leírás nagyon megbízható">
            <a:extLst>
              <a:ext uri="{FF2B5EF4-FFF2-40B4-BE49-F238E27FC236}">
                <a16:creationId xmlns:a16="http://schemas.microsoft.com/office/drawing/2014/main" id="{CA912234-5EDC-4174-BB51-94434C4F6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 t="8458" r="3" b="1219"/>
          <a:stretch/>
        </p:blipFill>
        <p:spPr>
          <a:xfrm>
            <a:off x="8114537" y="1"/>
            <a:ext cx="4077463" cy="265176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24B32B7-2632-47E6-AFB1-DFC1115A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115176" cy="1658198"/>
          </a:xfrm>
        </p:spPr>
        <p:txBody>
          <a:bodyPr>
            <a:normAutofit/>
          </a:bodyPr>
          <a:lstStyle/>
          <a:p>
            <a:r>
              <a:rPr lang="hu-HU" dirty="0"/>
              <a:t>Kockázat, elbukás és </a:t>
            </a:r>
            <a:r>
              <a:rPr lang="hu-HU" dirty="0" err="1"/>
              <a:t>újraindulás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1E7F0F9-EB89-45CB-A358-C4B86E6C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877083" cy="3766185"/>
          </a:xfrm>
        </p:spPr>
        <p:txBody>
          <a:bodyPr>
            <a:normAutofit/>
          </a:bodyPr>
          <a:lstStyle/>
          <a:p>
            <a:r>
              <a:rPr lang="hu-HU" dirty="0"/>
              <a:t>- természetesen minden induló és működő vállalkozásnak célja a siker</a:t>
            </a:r>
          </a:p>
          <a:p>
            <a:r>
              <a:rPr lang="hu-HU" dirty="0"/>
              <a:t>- fontos kiemelni, hogy kockázat nélkül nincs siker</a:t>
            </a:r>
          </a:p>
          <a:p>
            <a:r>
              <a:rPr lang="hu-HU" dirty="0"/>
              <a:t>- tudni kell kezelni a sikertelen vagy kevésbé sikeres fordulatokat</a:t>
            </a:r>
          </a:p>
          <a:p>
            <a:r>
              <a:rPr lang="hu-HU" dirty="0"/>
              <a:t>- ha egy nagyon sikeres vállalkozást látunk, akkor gondoljunk arra, hogy valaki nagyon bátor döntést, döntéseket hozott a siker érdekében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54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6">
            <a:extLst>
              <a:ext uri="{FF2B5EF4-FFF2-40B4-BE49-F238E27FC236}">
                <a16:creationId xmlns:a16="http://schemas.microsoft.com/office/drawing/2014/main" id="{107794D3-278A-4424-A290-BE79CE26A9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109826"/>
            <a:ext cx="4016442" cy="2748174"/>
          </a:xfrm>
          <a:prstGeom prst="rect">
            <a:avLst/>
          </a:prstGeom>
          <a:solidFill>
            <a:schemeClr val="accent1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3F8318-0861-4116-A6FC-E679F60758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7309" y="0"/>
            <a:ext cx="3107408" cy="2828913"/>
          </a:xfrm>
          <a:prstGeom prst="rect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E84253-BA59-4019-8566-2A14E0617F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751" y="2989781"/>
            <a:ext cx="3092966" cy="3868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E9E24D-DD27-4A92-ACF1-E325D553B2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7471" cy="3948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8" name="Tartalom helye 10" descr="A képen clipart látható&#10;&#10;A leírás teljesen megbízható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503006" y="4054131"/>
            <a:ext cx="2459976" cy="175712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C95444EA-426F-4E10-BD83-A2B7A2A14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321734" y="848284"/>
            <a:ext cx="3376964" cy="227100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269CD6F-E67E-4DC7-8596-774D80ED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132" y="92210"/>
            <a:ext cx="4103873" cy="1512147"/>
          </a:xfrm>
        </p:spPr>
        <p:txBody>
          <a:bodyPr anchor="b">
            <a:normAutofit/>
          </a:bodyPr>
          <a:lstStyle/>
          <a:p>
            <a:r>
              <a:rPr lang="hu-HU" sz="3700" dirty="0">
                <a:solidFill>
                  <a:srgbClr val="FFFFFF"/>
                </a:solidFill>
              </a:rPr>
              <a:t>Bizonytalanságot okozó tényezők típusai</a:t>
            </a:r>
          </a:p>
        </p:txBody>
      </p:sp>
      <p:sp>
        <p:nvSpPr>
          <p:cNvPr id="25" name="Content Placeholder 19"/>
          <p:cNvSpPr>
            <a:spLocks noGrp="1"/>
          </p:cNvSpPr>
          <p:nvPr>
            <p:ph idx="1"/>
          </p:nvPr>
        </p:nvSpPr>
        <p:spPr>
          <a:xfrm>
            <a:off x="7586133" y="2011680"/>
            <a:ext cx="4103872" cy="46939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sz="2000" dirty="0">
                <a:solidFill>
                  <a:schemeClr val="bg1"/>
                </a:solidFill>
              </a:rPr>
              <a:t>   Állam - </a:t>
            </a:r>
            <a:r>
              <a:rPr lang="hu-HU" sz="2000" i="0" dirty="0">
                <a:solidFill>
                  <a:schemeClr val="bg1"/>
                </a:solidFill>
              </a:rPr>
              <a:t>kiszámíthatatlan, hogy a környezet hogyan változik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u-HU" sz="2000" dirty="0">
                <a:solidFill>
                  <a:schemeClr val="bg1"/>
                </a:solidFill>
              </a:rPr>
              <a:t>Hatás - A környezetből fakadó bizonytalanságok szervezetre gyakorolt hatását nehéz megjósolni</a:t>
            </a:r>
          </a:p>
          <a:p>
            <a:pPr marL="342900" lvl="1">
              <a:buFont typeface="Wingdings" panose="05000000000000000000" pitchFamily="2" charset="2"/>
              <a:buChar char="§"/>
            </a:pPr>
            <a:r>
              <a:rPr lang="hu-HU" sz="2000" dirty="0">
                <a:solidFill>
                  <a:schemeClr val="bg1"/>
                </a:solidFill>
              </a:rPr>
              <a:t>Válasz - </a:t>
            </a:r>
            <a:r>
              <a:rPr lang="hu-HU" sz="2000" i="0" dirty="0">
                <a:solidFill>
                  <a:schemeClr val="bg1"/>
                </a:solidFill>
              </a:rPr>
              <a:t>Nehéz megjósolni, hogy a piacra lépésünk milyen hatást, milyen reakciókat vált ki a környezetből, a versenytársakból…</a:t>
            </a:r>
          </a:p>
          <a:p>
            <a:pPr marL="342900" lvl="1">
              <a:buFont typeface="Wingdings" panose="05000000000000000000" pitchFamily="2" charset="2"/>
              <a:buChar char="§"/>
            </a:pPr>
            <a:r>
              <a:rPr lang="hu-HU" sz="2000" dirty="0" err="1">
                <a:solidFill>
                  <a:schemeClr val="bg1"/>
                </a:solidFill>
              </a:rPr>
              <a:t>Információtúltengés</a:t>
            </a:r>
            <a:r>
              <a:rPr lang="hu-HU" sz="2000" dirty="0">
                <a:solidFill>
                  <a:schemeClr val="bg1"/>
                </a:solidFill>
              </a:rPr>
              <a:t> – a környezetből áradó releváns információk kiszűrésére és feldolgozására van szükség</a:t>
            </a:r>
          </a:p>
          <a:p>
            <a:pPr marL="342900" lvl="1">
              <a:buFont typeface="Wingdings" panose="05000000000000000000" pitchFamily="2" charset="2"/>
              <a:buChar char="§"/>
            </a:pPr>
            <a:r>
              <a:rPr lang="hu-HU" sz="2000" i="0" dirty="0">
                <a:solidFill>
                  <a:schemeClr val="bg1"/>
                </a:solidFill>
              </a:rPr>
              <a:t>A folytonos változás az üzleti környezetben – globális, lokális, </a:t>
            </a:r>
            <a:r>
              <a:rPr lang="hu-HU" sz="2000" i="0" dirty="0" err="1">
                <a:solidFill>
                  <a:schemeClr val="bg1"/>
                </a:solidFill>
              </a:rPr>
              <a:t>glokális</a:t>
            </a:r>
            <a:r>
              <a:rPr lang="hu-HU" sz="2000" i="0" dirty="0">
                <a:solidFill>
                  <a:schemeClr val="bg1"/>
                </a:solidFill>
              </a:rPr>
              <a:t> hatások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hu-HU" sz="2000" dirty="0">
              <a:solidFill>
                <a:schemeClr val="bg1"/>
              </a:solidFill>
            </a:endParaRPr>
          </a:p>
          <a:p>
            <a:pPr lvl="3">
              <a:buFont typeface="Wingdings" panose="05000000000000000000" pitchFamily="2" charset="2"/>
              <a:buChar char="§"/>
            </a:pPr>
            <a:endParaRPr lang="en-US" sz="20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39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7FDF6C-07F9-4F0B-9B3F-B2E694F0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bizonytalanság forrásai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117018AC-D84C-4F51-9CF3-6FBCF643B7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76275" y="2011363"/>
          <a:ext cx="10753725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745">
                  <a:extLst>
                    <a:ext uri="{9D8B030D-6E8A-4147-A177-3AD203B41FA5}">
                      <a16:colId xmlns:a16="http://schemas.microsoft.com/office/drawing/2014/main" val="2829699090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3731655517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3101884517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2744266973"/>
                    </a:ext>
                  </a:extLst>
                </a:gridCol>
                <a:gridCol w="2150745">
                  <a:extLst>
                    <a:ext uri="{9D8B030D-6E8A-4147-A177-3AD203B41FA5}">
                      <a16:colId xmlns:a16="http://schemas.microsoft.com/office/drawing/2014/main" val="2121375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Piac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Szervezet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Gyártás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Szabályozás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Pénzügy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57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Vásárló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Képességek, tudás, tehetség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Gyártás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Kormány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Remélt megtérülés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6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Piac mérete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Tanulási képességek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Technológia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Regionális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Költségek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Elosztási csatornák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Pénzügyi stabilitás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Anyagok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Sztenderdek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Tőkebevonási lehetőségek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3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Versenytársak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Stratégia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Iparági szabályok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704199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C3565406-8EE6-47AF-96C3-CEF9BEAD51C8}"/>
              </a:ext>
            </a:extLst>
          </p:cNvPr>
          <p:cNvSpPr txBox="1"/>
          <p:nvPr/>
        </p:nvSpPr>
        <p:spPr>
          <a:xfrm>
            <a:off x="8145194" y="5289452"/>
            <a:ext cx="328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I&amp;E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Basics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Blueprint</a:t>
            </a: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alapján saját szerkesztés </a:t>
            </a:r>
          </a:p>
        </p:txBody>
      </p:sp>
    </p:spTree>
    <p:extLst>
      <p:ext uri="{BB962C8B-B14F-4D97-AF65-F5344CB8AC3E}">
        <p14:creationId xmlns:p14="http://schemas.microsoft.com/office/powerpoint/2010/main" val="105834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D36E77-B5DD-4A02-BFC6-C777BB11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46" y="2540368"/>
            <a:ext cx="10772775" cy="1658198"/>
          </a:xfrm>
        </p:spPr>
        <p:txBody>
          <a:bodyPr/>
          <a:lstStyle/>
          <a:p>
            <a:r>
              <a:rPr lang="hu-HU" dirty="0"/>
              <a:t>A vállalkozás külső környezete </a:t>
            </a:r>
          </a:p>
        </p:txBody>
      </p:sp>
    </p:spTree>
    <p:extLst>
      <p:ext uri="{BB962C8B-B14F-4D97-AF65-F5344CB8AC3E}">
        <p14:creationId xmlns:p14="http://schemas.microsoft.com/office/powerpoint/2010/main" val="410615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ia számának helye 5">
            <a:extLst>
              <a:ext uri="{FF2B5EF4-FFF2-40B4-BE49-F238E27FC236}">
                <a16:creationId xmlns:a16="http://schemas.microsoft.com/office/drawing/2014/main" id="{BC07CB9B-4CCD-4125-836E-6F1C1A30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62BF0-3F4F-42C5-AC76-2B49EB9035F7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38B70DA5-B718-4DF8-AF50-6F5F1EC6D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vállalat környezete</a:t>
            </a:r>
            <a:endParaRPr lang="de-DE" altLang="hu-HU" sz="2800"/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D13E81A-9805-4DDA-8EE2-8715649E0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274" y="2595125"/>
            <a:ext cx="10753725" cy="376618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A vállalkozás meghatározott közegben működik, amit összefoglaló néven környezetnek nevezünk.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A környezet vizsgálatára és elemzésére azért van szükség, mert egyfelől a környezet jelenti a vállalkozás működési feltételeit, másfelől a környezetben valósulnak meg a vállalkozás célkitűzései.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hu-HU" altLang="hu-HU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de-DE" altLang="hu-HU" dirty="0"/>
              <a:t>A </a:t>
            </a:r>
            <a:r>
              <a:rPr lang="de-DE" altLang="hu-HU" dirty="0" err="1"/>
              <a:t>vállalat</a:t>
            </a:r>
            <a:r>
              <a:rPr lang="de-DE" altLang="hu-HU" dirty="0"/>
              <a:t> </a:t>
            </a:r>
            <a:r>
              <a:rPr lang="de-DE" altLang="hu-HU" dirty="0" err="1"/>
              <a:t>környezetét</a:t>
            </a:r>
            <a:r>
              <a:rPr lang="de-DE" altLang="hu-HU" dirty="0"/>
              <a:t>, </a:t>
            </a:r>
            <a:r>
              <a:rPr lang="de-DE" altLang="hu-HU" dirty="0" err="1"/>
              <a:t>amelyben</a:t>
            </a:r>
            <a:r>
              <a:rPr lang="de-DE" altLang="hu-HU" dirty="0"/>
              <a:t> </a:t>
            </a:r>
            <a:r>
              <a:rPr lang="de-DE" altLang="hu-HU" dirty="0" err="1"/>
              <a:t>működik</a:t>
            </a:r>
            <a:r>
              <a:rPr lang="de-DE" altLang="hu-HU" dirty="0"/>
              <a:t>, </a:t>
            </a:r>
            <a:r>
              <a:rPr lang="de-DE" altLang="hu-HU" dirty="0" err="1"/>
              <a:t>jellege</a:t>
            </a:r>
            <a:r>
              <a:rPr lang="de-DE" altLang="hu-HU" dirty="0"/>
              <a:t> </a:t>
            </a:r>
            <a:r>
              <a:rPr lang="de-DE" altLang="hu-HU" dirty="0" err="1"/>
              <a:t>szerint</a:t>
            </a:r>
            <a:r>
              <a:rPr lang="de-DE" altLang="hu-HU" dirty="0"/>
              <a:t> </a:t>
            </a:r>
            <a:r>
              <a:rPr lang="de-DE" altLang="hu-HU" b="1" dirty="0" err="1"/>
              <a:t>kompetitív</a:t>
            </a:r>
            <a:r>
              <a:rPr lang="de-DE" altLang="hu-HU" b="1" dirty="0"/>
              <a:t> </a:t>
            </a:r>
            <a:r>
              <a:rPr lang="de-DE" altLang="hu-HU" b="1" dirty="0" err="1"/>
              <a:t>és</a:t>
            </a:r>
            <a:r>
              <a:rPr lang="hu-HU" altLang="hu-HU" b="1" dirty="0"/>
              <a:t> </a:t>
            </a:r>
            <a:r>
              <a:rPr lang="de-DE" altLang="hu-HU" b="1" dirty="0" err="1"/>
              <a:t>általános</a:t>
            </a:r>
            <a:r>
              <a:rPr lang="de-DE" altLang="hu-HU" b="1" dirty="0"/>
              <a:t> </a:t>
            </a:r>
            <a:r>
              <a:rPr lang="de-DE" altLang="hu-HU" b="1" dirty="0" err="1"/>
              <a:t>környezetre</a:t>
            </a:r>
            <a:r>
              <a:rPr lang="de-DE" altLang="hu-HU" b="1" dirty="0"/>
              <a:t> </a:t>
            </a:r>
            <a:r>
              <a:rPr lang="de-DE" altLang="hu-HU" dirty="0" err="1"/>
              <a:t>szokás</a:t>
            </a:r>
            <a:r>
              <a:rPr lang="de-DE" altLang="hu-HU" dirty="0"/>
              <a:t> </a:t>
            </a:r>
            <a:r>
              <a:rPr lang="de-DE" altLang="hu-HU" dirty="0" err="1"/>
              <a:t>felosztani</a:t>
            </a:r>
            <a:r>
              <a:rPr lang="de-DE" altLang="hu-HU" dirty="0"/>
              <a:t>.</a:t>
            </a:r>
          </a:p>
          <a:p>
            <a:pPr eaLnBrk="1" hangingPunct="1">
              <a:lnSpc>
                <a:spcPct val="90000"/>
              </a:lnSpc>
            </a:pPr>
            <a:endParaRPr lang="de-DE" altLang="hu-HU" dirty="0"/>
          </a:p>
        </p:txBody>
      </p:sp>
      <p:pic>
        <p:nvPicPr>
          <p:cNvPr id="2" name="Kép 1" descr="Monct-EcoFriendly-16755381SM | Mambo NumberFive | Flick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2" y="0"/>
            <a:ext cx="4864768" cy="20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2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 számának helye 5">
            <a:extLst>
              <a:ext uri="{FF2B5EF4-FFF2-40B4-BE49-F238E27FC236}">
                <a16:creationId xmlns:a16="http://schemas.microsoft.com/office/drawing/2014/main" id="{083B40A3-8AFB-46ED-B822-B05D3C6A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F82C4-9D61-49A9-B0C3-E5CAA90348B6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10DCBF3E-298B-4C2E-B767-1B80F3F80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Általános és kompetitív környezet</a:t>
            </a:r>
            <a:endParaRPr lang="de-DE" altLang="hu-HU" sz="2800"/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376FFC0-C49A-4A06-95EE-740D829FD4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hu-HU"/>
              <a:t>A </a:t>
            </a:r>
            <a:r>
              <a:rPr lang="de-DE" altLang="hu-HU" b="1"/>
              <a:t>kompetitív környezet</a:t>
            </a:r>
            <a:r>
              <a:rPr lang="de-DE" altLang="hu-HU"/>
              <a:t> fogalmába a</a:t>
            </a:r>
            <a:r>
              <a:rPr lang="hu-HU" altLang="hu-HU"/>
              <a:t> </a:t>
            </a:r>
            <a:r>
              <a:rPr lang="de-DE" altLang="hu-HU"/>
              <a:t>vállalat üzletágában tevékenykedő, vagy az üzletághoz közvetlenül kapcsolódó</a:t>
            </a:r>
            <a:r>
              <a:rPr lang="hu-HU" altLang="hu-HU"/>
              <a:t> </a:t>
            </a:r>
            <a:r>
              <a:rPr lang="de-DE" altLang="hu-HU"/>
              <a:t>tényezőket soroljuk. </a:t>
            </a:r>
            <a:endParaRPr lang="hu-HU" altLang="hu-HU"/>
          </a:p>
          <a:p>
            <a:pPr eaLnBrk="1" hangingPunct="1"/>
            <a:endParaRPr lang="hu-HU" altLang="hu-HU"/>
          </a:p>
          <a:p>
            <a:pPr eaLnBrk="1" hangingPunct="1"/>
            <a:r>
              <a:rPr lang="de-DE" altLang="hu-HU"/>
              <a:t>Az </a:t>
            </a:r>
            <a:r>
              <a:rPr lang="de-DE" altLang="hu-HU" b="1"/>
              <a:t>általános környezet</a:t>
            </a:r>
            <a:r>
              <a:rPr lang="de-DE" altLang="hu-HU"/>
              <a:t> kategóriája pedig azokat a tényezőket</a:t>
            </a:r>
            <a:r>
              <a:rPr lang="hu-HU" altLang="hu-HU"/>
              <a:t> </a:t>
            </a:r>
            <a:r>
              <a:rPr lang="de-DE" altLang="hu-HU"/>
              <a:t>gyűjti egybe, amelyek nem részei a vállalat üzletágának, nem kapcsolódnak hozzá</a:t>
            </a:r>
            <a:r>
              <a:rPr lang="hu-HU" altLang="hu-HU"/>
              <a:t> </a:t>
            </a:r>
            <a:r>
              <a:rPr lang="de-DE" altLang="hu-HU"/>
              <a:t>közvetlenül, mégis befolyásolják a vállalat működését.</a:t>
            </a:r>
          </a:p>
          <a:p>
            <a:pPr eaLnBrk="1" hangingPunct="1"/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11633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E7C3A-41E1-4540-B201-921B0E0E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3009"/>
            <a:ext cx="10772775" cy="1658198"/>
          </a:xfrm>
        </p:spPr>
        <p:txBody>
          <a:bodyPr/>
          <a:lstStyle/>
          <a:p>
            <a:r>
              <a:rPr lang="hu-HU" dirty="0"/>
              <a:t>A tárgy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2064BD-679B-4014-A1DD-70DC586D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" y="1751482"/>
            <a:ext cx="10753725" cy="498620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hu-HU" dirty="0"/>
              <a:t>- a szélesebb értelemben vett technológiai területhez kapcsolódó vállalkozási lehetőségek feltárásának, megismerésének </a:t>
            </a:r>
            <a:r>
              <a:rPr lang="hu-HU" dirty="0" smtClean="0"/>
              <a:t>elősegítése </a:t>
            </a:r>
            <a:endParaRPr lang="hu-HU" dirty="0"/>
          </a:p>
          <a:p>
            <a:pPr algn="just"/>
            <a:r>
              <a:rPr lang="hu-HU" dirty="0" smtClean="0"/>
              <a:t>-</a:t>
            </a:r>
            <a:r>
              <a:rPr lang="hu-HU" dirty="0"/>
              <a:t>olyan áttekintés, amely nemcsak saját vállalkozás indítása esetén, hanem egy szervezet munkavállalójaként, vezetőjeként is hasznosítható és „előhívható</a:t>
            </a:r>
            <a:r>
              <a:rPr lang="hu-HU" dirty="0" smtClean="0"/>
              <a:t>” menedzsment </a:t>
            </a:r>
            <a:r>
              <a:rPr lang="hu-HU" dirty="0"/>
              <a:t>ismereteket </a:t>
            </a:r>
            <a:r>
              <a:rPr lang="hu-HU" dirty="0" smtClean="0"/>
              <a:t>biztosít</a:t>
            </a:r>
          </a:p>
          <a:p>
            <a:pPr algn="just"/>
            <a:r>
              <a:rPr lang="hu-HU" dirty="0"/>
              <a:t>- </a:t>
            </a:r>
            <a:r>
              <a:rPr lang="hu-HU" dirty="0" smtClean="0"/>
              <a:t>a vállalkozások indítását befolyásoló hazai és nemzetközi üzleti környezet megismertetése nem csak innovatív vállalkozások indítását célozva, </a:t>
            </a:r>
            <a:r>
              <a:rPr lang="hu-HU" dirty="0"/>
              <a:t>hanem </a:t>
            </a:r>
            <a:r>
              <a:rPr lang="hu-HU" dirty="0" smtClean="0"/>
              <a:t>innovatív projektekben, szervezetekben és szervezeti egységben való működés ösztönzését elősegítendő</a:t>
            </a:r>
          </a:p>
          <a:p>
            <a:pPr algn="just"/>
            <a:r>
              <a:rPr lang="hu-HU" dirty="0" smtClean="0"/>
              <a:t>- a hallgató megismerje az innovatív gondolkodásra épülő módszereket, tudjon </a:t>
            </a:r>
            <a:r>
              <a:rPr lang="hu-HU" dirty="0"/>
              <a:t>innovatív ötletek keretrendszerében gondolkozni</a:t>
            </a:r>
          </a:p>
          <a:p>
            <a:pPr algn="just"/>
            <a:r>
              <a:rPr lang="hu-HU" dirty="0"/>
              <a:t>- </a:t>
            </a:r>
            <a:r>
              <a:rPr lang="hu-HU" dirty="0" smtClean="0"/>
              <a:t> a későbbi munkavállaló nagyvállalaton </a:t>
            </a:r>
            <a:r>
              <a:rPr lang="hu-HU" dirty="0"/>
              <a:t>vagy nagy szervezeten belül is tudjon és merjen </a:t>
            </a:r>
            <a:r>
              <a:rPr lang="hu-HU" dirty="0" smtClean="0"/>
              <a:t>ötletekben, újításokban gondolkozni</a:t>
            </a:r>
          </a:p>
          <a:p>
            <a:pPr algn="just"/>
            <a:r>
              <a:rPr lang="hu-HU" dirty="0"/>
              <a:t>- a megismert elméleti háttér elmélyítése közös elemzések, gyakorlati feladatok és esettanulmányok </a:t>
            </a:r>
            <a:r>
              <a:rPr lang="hu-HU" dirty="0" smtClean="0"/>
              <a:t>révén</a:t>
            </a:r>
            <a:endParaRPr lang="hu-HU" dirty="0"/>
          </a:p>
          <a:p>
            <a:pPr algn="just"/>
            <a:r>
              <a:rPr lang="hu-HU" dirty="0"/>
              <a:t>- </a:t>
            </a:r>
            <a:r>
              <a:rPr lang="hu-HU" dirty="0" smtClean="0"/>
              <a:t>aktív egyéni és csoportmunkára, valamint kreatív módszerekre épülő tanulás</a:t>
            </a:r>
            <a:endParaRPr lang="hu-HU" dirty="0"/>
          </a:p>
        </p:txBody>
      </p:sp>
      <p:pic>
        <p:nvPicPr>
          <p:cNvPr id="4" name="Kép 3" descr="Open Innovation: The Apple C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863" y="93284"/>
            <a:ext cx="3481136" cy="16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ím 1">
            <a:extLst>
              <a:ext uri="{FF2B5EF4-FFF2-40B4-BE49-F238E27FC236}">
                <a16:creationId xmlns:a16="http://schemas.microsoft.com/office/drawing/2014/main" id="{83BBF7AD-AE45-45A4-B79E-1391A3978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altLang="hu-HU" sz="4800" dirty="0" err="1"/>
              <a:t>Porter</a:t>
            </a:r>
            <a:r>
              <a:rPr lang="hu-HU" altLang="hu-HU" sz="4800" dirty="0"/>
              <a:t> 5 tényezős modellje és az iparági verseny – Kompetitív környezet</a:t>
            </a:r>
          </a:p>
        </p:txBody>
      </p:sp>
    </p:spTree>
    <p:extLst>
      <p:ext uri="{BB962C8B-B14F-4D97-AF65-F5344CB8AC3E}">
        <p14:creationId xmlns:p14="http://schemas.microsoft.com/office/powerpoint/2010/main" val="280453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zis 9"/>
          <p:cNvSpPr/>
          <p:nvPr/>
        </p:nvSpPr>
        <p:spPr>
          <a:xfrm>
            <a:off x="0" y="3326448"/>
            <a:ext cx="2118519" cy="152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A83FFD06-2D5E-4741-86B1-3A4A7A1DEF31}"/>
              </a:ext>
            </a:extLst>
          </p:cNvPr>
          <p:cNvGrpSpPr/>
          <p:nvPr/>
        </p:nvGrpSpPr>
        <p:grpSpPr>
          <a:xfrm>
            <a:off x="2163764" y="620714"/>
            <a:ext cx="7994961" cy="6099135"/>
            <a:chOff x="2163764" y="620714"/>
            <a:chExt cx="7994961" cy="6099135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C0F118B2-D6C3-4173-985D-1131FE742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764" y="620714"/>
              <a:ext cx="7762875" cy="554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Szövegdoboz 1">
              <a:extLst>
                <a:ext uri="{FF2B5EF4-FFF2-40B4-BE49-F238E27FC236}">
                  <a16:creationId xmlns:a16="http://schemas.microsoft.com/office/drawing/2014/main" id="{3853089C-5CCE-4190-A17B-11A02F87B1FF}"/>
                </a:ext>
              </a:extLst>
            </p:cNvPr>
            <p:cNvSpPr txBox="1"/>
            <p:nvPr/>
          </p:nvSpPr>
          <p:spPr>
            <a:xfrm>
              <a:off x="8301790" y="5796519"/>
              <a:ext cx="1856935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Marosán, </a:t>
              </a:r>
              <a:r>
                <a:rPr kumimoji="0" lang="hu-H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2001 alapján</a:t>
              </a:r>
              <a:r>
                <a:rPr kumimoji="0" lang="hu-HU" sz="18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saját szerkesztés</a:t>
              </a:r>
              <a:endPara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4" name="Szövegdoboz 3"/>
          <p:cNvSpPr txBox="1"/>
          <p:nvPr/>
        </p:nvSpPr>
        <p:spPr>
          <a:xfrm>
            <a:off x="3352801" y="66716"/>
            <a:ext cx="176864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Új, olcsóbb terméket kínáló ázsiai gyártók 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9926639" y="3579238"/>
            <a:ext cx="1768642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Új csoportok megjelenése: új igények, korábbi funkciók iránti érdeklődés eltűnése, esetleg új generációk, új földrajzi területek megjelenése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2346158" y="5565687"/>
            <a:ext cx="277528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Tablet, laptop, televízió és egyéb okos eszköz gyártók újdonságai, funkció bővítései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395122" y="1636294"/>
            <a:ext cx="1768642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Alkatrészek, szoftverek beszállítóinak kizárólagos helyzete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6982328" y="4087069"/>
            <a:ext cx="176864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Okostelefon gyártók piaci versenye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197560" y="3625403"/>
            <a:ext cx="1723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Beszállító pl. egy felhőszolgáltató is!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2340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Kép 1" descr="http://www.veniens.hu/vallalatepito/wp-content/uploads/2010/01/porter-pelda.jpg">
            <a:extLst>
              <a:ext uri="{FF2B5EF4-FFF2-40B4-BE49-F238E27FC236}">
                <a16:creationId xmlns:a16="http://schemas.microsoft.com/office/drawing/2014/main" id="{A80E06C9-6801-4051-9103-BE1DFA53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9" y="223839"/>
            <a:ext cx="5330825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2C4E3EB-57C7-4418-8C42-67DFFFBAA1DD}"/>
              </a:ext>
            </a:extLst>
          </p:cNvPr>
          <p:cNvSpPr txBox="1"/>
          <p:nvPr/>
        </p:nvSpPr>
        <p:spPr>
          <a:xfrm>
            <a:off x="8761414" y="6077243"/>
            <a:ext cx="32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Marosán, 2001 nyomán</a:t>
            </a:r>
          </a:p>
        </p:txBody>
      </p:sp>
    </p:spTree>
    <p:extLst>
      <p:ext uri="{BB962C8B-B14F-4D97-AF65-F5344CB8AC3E}">
        <p14:creationId xmlns:p14="http://schemas.microsoft.com/office/powerpoint/2010/main" val="3261781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025E1D22-8548-43F9-9C4D-C12A9CD57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vállalat kompetitív környezete (Porter)</a:t>
            </a:r>
            <a:endParaRPr lang="de-DE" altLang="hu-HU" sz="2800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ED1C070-210F-45B6-A346-0A38F6E97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ábrán</a:t>
            </a:r>
            <a:r>
              <a:rPr lang="de-DE" altLang="hu-HU" dirty="0"/>
              <a:t> a </a:t>
            </a:r>
            <a:r>
              <a:rPr lang="de-DE" altLang="hu-HU" dirty="0" err="1"/>
              <a:t>nyilak</a:t>
            </a:r>
            <a:r>
              <a:rPr lang="de-DE" altLang="hu-HU" dirty="0"/>
              <a:t> </a:t>
            </a:r>
            <a:r>
              <a:rPr lang="de-DE" altLang="hu-HU" dirty="0" err="1"/>
              <a:t>ún</a:t>
            </a:r>
            <a:r>
              <a:rPr lang="de-DE" altLang="hu-HU" dirty="0"/>
              <a:t>. </a:t>
            </a:r>
            <a:r>
              <a:rPr lang="de-DE" altLang="hu-HU" i="1" dirty="0" err="1"/>
              <a:t>kompetitív</a:t>
            </a:r>
            <a:r>
              <a:rPr lang="de-DE" altLang="hu-HU" i="1" dirty="0"/>
              <a:t> </a:t>
            </a:r>
            <a:r>
              <a:rPr lang="de-DE" altLang="hu-HU" i="1" dirty="0" err="1"/>
              <a:t>erőket</a:t>
            </a:r>
            <a:r>
              <a:rPr lang="de-DE" altLang="hu-HU" i="1" dirty="0"/>
              <a:t>, </a:t>
            </a:r>
            <a:r>
              <a:rPr lang="de-DE" altLang="hu-HU" dirty="0" err="1"/>
              <a:t>azaz</a:t>
            </a:r>
            <a:r>
              <a:rPr lang="de-DE" altLang="hu-HU" dirty="0"/>
              <a:t> </a:t>
            </a:r>
            <a:r>
              <a:rPr lang="de-DE" altLang="hu-HU" dirty="0" err="1"/>
              <a:t>verseny</a:t>
            </a:r>
            <a:r>
              <a:rPr lang="de-DE" altLang="hu-HU" dirty="0"/>
              <a:t>- </a:t>
            </a:r>
            <a:r>
              <a:rPr lang="de-DE" altLang="hu-HU" dirty="0" err="1"/>
              <a:t>vagy</a:t>
            </a:r>
            <a:r>
              <a:rPr lang="de-DE" altLang="hu-HU" dirty="0"/>
              <a:t> </a:t>
            </a:r>
            <a:r>
              <a:rPr lang="de-DE" altLang="hu-HU" dirty="0" err="1"/>
              <a:t>alku-kényszereket</a:t>
            </a:r>
            <a:r>
              <a:rPr lang="hu-HU" altLang="hu-HU" dirty="0"/>
              <a:t> </a:t>
            </a:r>
            <a:r>
              <a:rPr lang="de-DE" altLang="hu-HU" dirty="0" err="1"/>
              <a:t>jelképeznek</a:t>
            </a:r>
            <a:r>
              <a:rPr lang="de-DE" altLang="hu-HU" dirty="0"/>
              <a:t>, </a:t>
            </a:r>
            <a:r>
              <a:rPr lang="de-DE" altLang="hu-HU" dirty="0" err="1"/>
              <a:t>amelyekre</a:t>
            </a:r>
            <a:r>
              <a:rPr lang="de-DE" altLang="hu-HU" dirty="0"/>
              <a:t> </a:t>
            </a:r>
            <a:r>
              <a:rPr lang="de-DE" altLang="hu-HU" dirty="0" err="1"/>
              <a:t>vállalatunknak</a:t>
            </a:r>
            <a:r>
              <a:rPr lang="de-DE" altLang="hu-HU" dirty="0"/>
              <a:t> </a:t>
            </a:r>
            <a:r>
              <a:rPr lang="de-DE" altLang="hu-HU" dirty="0" err="1"/>
              <a:t>saját</a:t>
            </a:r>
            <a:r>
              <a:rPr lang="de-DE" altLang="hu-HU" dirty="0"/>
              <a:t> </a:t>
            </a:r>
            <a:r>
              <a:rPr lang="de-DE" altLang="hu-HU" dirty="0" err="1"/>
              <a:t>erejével</a:t>
            </a:r>
            <a:r>
              <a:rPr lang="de-DE" altLang="hu-HU" dirty="0"/>
              <a:t> </a:t>
            </a:r>
            <a:r>
              <a:rPr lang="de-DE" altLang="hu-HU" dirty="0" err="1"/>
              <a:t>reagálnia</a:t>
            </a:r>
            <a:r>
              <a:rPr lang="de-DE" altLang="hu-HU" dirty="0"/>
              <a:t> </a:t>
            </a:r>
            <a:r>
              <a:rPr lang="de-DE" altLang="hu-HU" dirty="0" err="1"/>
              <a:t>kell</a:t>
            </a:r>
            <a:r>
              <a:rPr lang="de-DE" altLang="hu-HU" dirty="0"/>
              <a:t>.</a:t>
            </a:r>
            <a:endParaRPr lang="hu-HU" altLang="hu-HU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hu-HU" altLang="hu-HU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hu-HU" altLang="hu-HU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hu-HU" altLang="hu-HU" i="1" dirty="0"/>
              <a:t>Hogyan fog hatni ránk az a vállalat, amely más iparágban működik, de terméke helyettesítheti a </a:t>
            </a:r>
            <a:r>
              <a:rPr lang="hu-HU" altLang="hu-HU" i="1" dirty="0" err="1"/>
              <a:t>miénket</a:t>
            </a:r>
            <a:r>
              <a:rPr lang="hu-HU" altLang="hu-HU" i="1" dirty="0"/>
              <a:t>?</a:t>
            </a:r>
            <a:endParaRPr lang="de-DE" altLang="hu-HU" i="1" dirty="0"/>
          </a:p>
        </p:txBody>
      </p:sp>
    </p:spTree>
    <p:extLst>
      <p:ext uri="{BB962C8B-B14F-4D97-AF65-F5344CB8AC3E}">
        <p14:creationId xmlns:p14="http://schemas.microsoft.com/office/powerpoint/2010/main" val="1145019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6E29EC56-AA1D-4BA8-B6FC-936E88D7E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helyettesítő termékek kérdése</a:t>
            </a:r>
            <a:endParaRPr lang="de-DE" altLang="hu-HU" sz="280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3D49F64-C8F4-40D2-B339-E01A881626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altLang="hu-HU" dirty="0"/>
              <a:t>A </a:t>
            </a:r>
            <a:r>
              <a:rPr lang="de-DE" altLang="hu-HU" dirty="0" err="1"/>
              <a:t>más</a:t>
            </a:r>
            <a:r>
              <a:rPr lang="de-DE" altLang="hu-HU" dirty="0"/>
              <a:t> </a:t>
            </a:r>
            <a:r>
              <a:rPr lang="de-DE" altLang="hu-HU" dirty="0" err="1"/>
              <a:t>iparágakban</a:t>
            </a:r>
            <a:r>
              <a:rPr lang="de-DE" altLang="hu-HU" dirty="0"/>
              <a:t> </a:t>
            </a:r>
            <a:r>
              <a:rPr lang="de-DE" altLang="hu-HU" dirty="0" err="1"/>
              <a:t>működő</a:t>
            </a:r>
            <a:r>
              <a:rPr lang="de-DE" altLang="hu-HU" dirty="0"/>
              <a:t>, de a </a:t>
            </a:r>
            <a:r>
              <a:rPr lang="de-DE" altLang="hu-HU" dirty="0" err="1"/>
              <a:t>miénket</a:t>
            </a:r>
            <a:r>
              <a:rPr lang="de-DE" altLang="hu-HU" dirty="0"/>
              <a:t> </a:t>
            </a:r>
            <a:r>
              <a:rPr lang="de-DE" altLang="hu-HU" b="1" dirty="0" err="1"/>
              <a:t>helyettesítő</a:t>
            </a:r>
            <a:r>
              <a:rPr lang="de-DE" altLang="hu-HU" b="1" dirty="0"/>
              <a:t> </a:t>
            </a:r>
            <a:r>
              <a:rPr lang="de-DE" altLang="hu-HU" b="1" dirty="0" err="1"/>
              <a:t>termékeket</a:t>
            </a:r>
            <a:r>
              <a:rPr lang="de-DE" altLang="hu-HU" b="1" dirty="0"/>
              <a:t> </a:t>
            </a:r>
            <a:r>
              <a:rPr lang="de-DE" altLang="hu-HU" b="1" dirty="0" err="1"/>
              <a:t>kínáló</a:t>
            </a:r>
            <a:r>
              <a:rPr lang="hu-HU" altLang="hu-HU" b="1" dirty="0"/>
              <a:t> </a:t>
            </a:r>
            <a:r>
              <a:rPr lang="de-DE" altLang="hu-HU" b="1" dirty="0" err="1"/>
              <a:t>vállalatok</a:t>
            </a:r>
            <a:r>
              <a:rPr lang="de-DE" altLang="hu-HU" b="1" dirty="0"/>
              <a:t> </a:t>
            </a:r>
            <a:r>
              <a:rPr lang="de-DE" altLang="hu-HU" dirty="0" err="1"/>
              <a:t>kompetitív</a:t>
            </a:r>
            <a:r>
              <a:rPr lang="de-DE" altLang="hu-HU" dirty="0"/>
              <a:t> </a:t>
            </a:r>
            <a:r>
              <a:rPr lang="de-DE" altLang="hu-HU" dirty="0" err="1"/>
              <a:t>ereje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a </a:t>
            </a:r>
            <a:r>
              <a:rPr lang="de-DE" altLang="hu-HU" dirty="0" err="1"/>
              <a:t>próbálkozás</a:t>
            </a:r>
            <a:r>
              <a:rPr lang="de-DE" altLang="hu-HU" dirty="0"/>
              <a:t>, </a:t>
            </a:r>
            <a:r>
              <a:rPr lang="de-DE" altLang="hu-HU" dirty="0" err="1"/>
              <a:t>hogy</a:t>
            </a:r>
            <a:r>
              <a:rPr lang="de-DE" altLang="hu-HU" dirty="0"/>
              <a:t> </a:t>
            </a:r>
            <a:r>
              <a:rPr lang="de-DE" altLang="hu-HU" dirty="0" err="1"/>
              <a:t>magukhoz</a:t>
            </a:r>
            <a:r>
              <a:rPr lang="de-DE" altLang="hu-HU" dirty="0"/>
              <a:t> </a:t>
            </a:r>
            <a:r>
              <a:rPr lang="de-DE" altLang="hu-HU" dirty="0" err="1"/>
              <a:t>csábítsák</a:t>
            </a:r>
            <a:r>
              <a:rPr lang="de-DE" altLang="hu-HU" dirty="0"/>
              <a:t> a mi</a:t>
            </a:r>
            <a:r>
              <a:rPr lang="hu-HU" altLang="hu-HU" dirty="0"/>
              <a:t> </a:t>
            </a:r>
            <a:r>
              <a:rPr lang="de-DE" altLang="hu-HU" dirty="0" err="1"/>
              <a:t>vevőinket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 err="1"/>
              <a:t>pl.</a:t>
            </a:r>
            <a:r>
              <a:rPr lang="de-DE" altLang="hu-HU" dirty="0"/>
              <a:t> </a:t>
            </a:r>
            <a:r>
              <a:rPr lang="de-DE" altLang="hu-HU" dirty="0" err="1"/>
              <a:t>telefonálás</a:t>
            </a:r>
            <a:r>
              <a:rPr lang="de-DE" altLang="hu-HU" dirty="0"/>
              <a:t> </a:t>
            </a:r>
            <a:r>
              <a:rPr lang="de-DE" altLang="hu-HU" dirty="0" err="1"/>
              <a:t>helyett</a:t>
            </a:r>
            <a:r>
              <a:rPr lang="de-DE" altLang="hu-HU" dirty="0"/>
              <a:t> </a:t>
            </a:r>
            <a:r>
              <a:rPr lang="de-DE" altLang="hu-HU" dirty="0" err="1"/>
              <a:t>e-mail</a:t>
            </a:r>
            <a:r>
              <a:rPr lang="de-DE" altLang="hu-HU" dirty="0"/>
              <a:t>, </a:t>
            </a:r>
            <a:r>
              <a:rPr lang="hu-HU" altLang="hu-HU" dirty="0" smtClean="0"/>
              <a:t>más üzenet, </a:t>
            </a:r>
            <a:r>
              <a:rPr lang="de-DE" altLang="hu-HU" dirty="0" err="1" smtClean="0"/>
              <a:t>koncert</a:t>
            </a:r>
            <a:r>
              <a:rPr lang="de-DE" altLang="hu-HU" dirty="0" smtClean="0"/>
              <a:t> </a:t>
            </a:r>
            <a:r>
              <a:rPr lang="de-DE" altLang="hu-HU" dirty="0" err="1"/>
              <a:t>helyett</a:t>
            </a:r>
            <a:r>
              <a:rPr lang="de-DE" altLang="hu-HU" dirty="0"/>
              <a:t> CD </a:t>
            </a:r>
            <a:r>
              <a:rPr lang="de-DE" altLang="hu-HU" dirty="0" err="1"/>
              <a:t>vagy</a:t>
            </a:r>
            <a:r>
              <a:rPr lang="hu-HU" altLang="hu-HU" dirty="0"/>
              <a:t> </a:t>
            </a:r>
            <a:r>
              <a:rPr lang="de-DE" altLang="hu-HU" dirty="0" err="1"/>
              <a:t>focimeccs</a:t>
            </a:r>
            <a:r>
              <a:rPr lang="de-DE" altLang="hu-HU" dirty="0"/>
              <a:t>, </a:t>
            </a:r>
            <a:r>
              <a:rPr lang="de-DE" altLang="hu-HU" dirty="0" err="1"/>
              <a:t>pulóver</a:t>
            </a:r>
            <a:r>
              <a:rPr lang="de-DE" altLang="hu-HU" dirty="0"/>
              <a:t> </a:t>
            </a:r>
            <a:r>
              <a:rPr lang="de-DE" altLang="hu-HU" dirty="0" err="1"/>
              <a:t>helyett</a:t>
            </a:r>
            <a:r>
              <a:rPr lang="de-DE" altLang="hu-HU" dirty="0"/>
              <a:t> </a:t>
            </a:r>
            <a:r>
              <a:rPr lang="de-DE" altLang="hu-HU" dirty="0" err="1"/>
              <a:t>hősugárzó</a:t>
            </a:r>
            <a:r>
              <a:rPr lang="de-DE" altLang="hu-HU" dirty="0"/>
              <a:t>, </a:t>
            </a:r>
            <a:r>
              <a:rPr lang="de-DE" altLang="hu-HU" dirty="0" err="1"/>
              <a:t>ajándék</a:t>
            </a:r>
            <a:r>
              <a:rPr lang="de-DE" altLang="hu-HU" dirty="0"/>
              <a:t> </a:t>
            </a:r>
            <a:r>
              <a:rPr lang="de-DE" altLang="hu-HU" dirty="0" err="1"/>
              <a:t>karóra</a:t>
            </a:r>
            <a:r>
              <a:rPr lang="de-DE" altLang="hu-HU" dirty="0"/>
              <a:t> </a:t>
            </a:r>
            <a:r>
              <a:rPr lang="de-DE" altLang="hu-HU" dirty="0" err="1"/>
              <a:t>helyett</a:t>
            </a:r>
            <a:r>
              <a:rPr lang="de-DE" altLang="hu-HU" dirty="0"/>
              <a:t> </a:t>
            </a:r>
            <a:r>
              <a:rPr lang="de-DE" altLang="hu-HU" dirty="0" err="1"/>
              <a:t>ajándék</a:t>
            </a:r>
            <a:r>
              <a:rPr lang="de-DE" altLang="hu-HU" dirty="0"/>
              <a:t> </a:t>
            </a:r>
            <a:r>
              <a:rPr lang="de-DE" altLang="hu-HU" dirty="0" err="1"/>
              <a:t>nyaralás</a:t>
            </a:r>
            <a:r>
              <a:rPr lang="de-DE" altLang="hu-HU" dirty="0"/>
              <a:t> </a:t>
            </a:r>
            <a:r>
              <a:rPr lang="de-DE" altLang="hu-HU" dirty="0" err="1"/>
              <a:t>stb</a:t>
            </a:r>
            <a:r>
              <a:rPr lang="de-DE" altLang="hu-HU" dirty="0"/>
              <a:t>.</a:t>
            </a:r>
            <a:endParaRPr lang="hu-HU" altLang="hu-HU" dirty="0"/>
          </a:p>
          <a:p>
            <a:pPr marL="0" indent="0">
              <a:buNone/>
            </a:pPr>
            <a:endParaRPr lang="hu-HU" altLang="hu-HU" dirty="0"/>
          </a:p>
        </p:txBody>
      </p:sp>
    </p:spTree>
    <p:extLst>
      <p:ext uri="{BB962C8B-B14F-4D97-AF65-F5344CB8AC3E}">
        <p14:creationId xmlns:p14="http://schemas.microsoft.com/office/powerpoint/2010/main" val="3152912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152C618C-00E7-4EFC-8F0F-9BAE9A6E51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hu-HU" altLang="hu-HU" sz="4000" dirty="0"/>
              <a:t>A vállalat általános környezete – PESTEL* elemzés</a:t>
            </a:r>
            <a:r>
              <a:rPr lang="de-DE" altLang="hu-HU" sz="4000" dirty="0"/>
              <a:t/>
            </a:r>
            <a:br>
              <a:rPr lang="de-DE" altLang="hu-HU" sz="4000" dirty="0"/>
            </a:br>
            <a:endParaRPr lang="de-DE" altLang="hu-HU" sz="4000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DD024E8-4947-45E8-B04F-43DBE9860DB7}"/>
              </a:ext>
            </a:extLst>
          </p:cNvPr>
          <p:cNvSpPr txBox="1"/>
          <p:nvPr/>
        </p:nvSpPr>
        <p:spPr>
          <a:xfrm>
            <a:off x="0" y="6231987"/>
            <a:ext cx="1237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* Szokásos STEEPLE modellként is említeni, ugyanazon tartalomra utal mindkét rövidítés, csak az elemzendő tényezők sorrendje más</a:t>
            </a:r>
          </a:p>
        </p:txBody>
      </p:sp>
    </p:spTree>
    <p:extLst>
      <p:ext uri="{BB962C8B-B14F-4D97-AF65-F5344CB8AC3E}">
        <p14:creationId xmlns:p14="http://schemas.microsoft.com/office/powerpoint/2010/main" val="92242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C1AA497-DA42-491A-B141-D9A94AD3A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Bevezetés</a:t>
            </a:r>
            <a:endParaRPr lang="de-DE" altLang="hu-HU" sz="2800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E4F8B3BB-7B24-4DEE-84E4-60DF7530B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altLang="hu-HU" dirty="0"/>
              <a:t>„</a:t>
            </a:r>
            <a:r>
              <a:rPr lang="de-DE" altLang="hu-HU" dirty="0"/>
              <a:t>A </a:t>
            </a:r>
            <a:r>
              <a:rPr lang="de-DE" altLang="hu-HU" dirty="0" err="1"/>
              <a:t>stratégiai</a:t>
            </a:r>
            <a:r>
              <a:rPr lang="de-DE" altLang="hu-HU" dirty="0"/>
              <a:t> </a:t>
            </a:r>
            <a:r>
              <a:rPr lang="de-DE" altLang="hu-HU" dirty="0" err="1"/>
              <a:t>menedzsment</a:t>
            </a:r>
            <a:r>
              <a:rPr lang="de-DE" altLang="hu-HU" dirty="0"/>
              <a:t> </a:t>
            </a:r>
            <a:r>
              <a:rPr lang="de-DE" altLang="hu-HU" dirty="0" err="1"/>
              <a:t>szakirodalmában</a:t>
            </a:r>
            <a:r>
              <a:rPr lang="de-DE" altLang="hu-HU" dirty="0"/>
              <a:t> </a:t>
            </a:r>
            <a:r>
              <a:rPr lang="de-DE" altLang="hu-HU" dirty="0" err="1"/>
              <a:t>használnak</a:t>
            </a:r>
            <a:r>
              <a:rPr lang="de-DE" altLang="hu-HU" dirty="0"/>
              <a:t> </a:t>
            </a:r>
            <a:r>
              <a:rPr lang="de-DE" altLang="hu-HU" dirty="0" err="1"/>
              <a:t>egy</a:t>
            </a:r>
            <a:r>
              <a:rPr lang="de-DE" altLang="hu-HU" dirty="0"/>
              <a:t> </a:t>
            </a:r>
            <a:r>
              <a:rPr lang="de-DE" altLang="hu-HU" dirty="0" err="1"/>
              <a:t>szemléletes</a:t>
            </a:r>
            <a:r>
              <a:rPr lang="de-DE" altLang="hu-HU" dirty="0"/>
              <a:t> </a:t>
            </a:r>
            <a:r>
              <a:rPr lang="de-DE" altLang="hu-HU" dirty="0" err="1"/>
              <a:t>hasonlatot</a:t>
            </a:r>
            <a:r>
              <a:rPr lang="de-DE" altLang="hu-HU" dirty="0"/>
              <a:t> </a:t>
            </a:r>
            <a:r>
              <a:rPr lang="de-DE" altLang="hu-HU" dirty="0" err="1"/>
              <a:t>annak</a:t>
            </a:r>
            <a:r>
              <a:rPr lang="de-DE" altLang="hu-HU" dirty="0"/>
              <a:t> a </a:t>
            </a:r>
            <a:r>
              <a:rPr lang="de-DE" altLang="hu-HU" dirty="0" err="1"/>
              <a:t>jelenségnek</a:t>
            </a:r>
            <a:r>
              <a:rPr lang="de-DE" altLang="hu-HU" dirty="0"/>
              <a:t> a </a:t>
            </a:r>
            <a:r>
              <a:rPr lang="de-DE" altLang="hu-HU" dirty="0" err="1"/>
              <a:t>leírására</a:t>
            </a:r>
            <a:r>
              <a:rPr lang="de-DE" altLang="hu-HU" dirty="0"/>
              <a:t>, </a:t>
            </a:r>
            <a:r>
              <a:rPr lang="de-DE" altLang="hu-HU" dirty="0" err="1"/>
              <a:t>amikor</a:t>
            </a:r>
            <a:r>
              <a:rPr lang="de-DE" altLang="hu-HU" dirty="0"/>
              <a:t> </a:t>
            </a:r>
            <a:r>
              <a:rPr lang="de-DE" altLang="hu-HU" dirty="0" err="1"/>
              <a:t>egy</a:t>
            </a:r>
            <a:r>
              <a:rPr lang="de-DE" altLang="hu-HU" dirty="0"/>
              <a:t> </a:t>
            </a:r>
            <a:r>
              <a:rPr lang="de-DE" altLang="hu-HU" dirty="0" err="1"/>
              <a:t>vállalat</a:t>
            </a:r>
            <a:r>
              <a:rPr lang="de-DE" altLang="hu-HU" dirty="0"/>
              <a:t> </a:t>
            </a:r>
            <a:r>
              <a:rPr lang="de-DE" altLang="hu-HU" dirty="0" err="1"/>
              <a:t>nem</a:t>
            </a:r>
            <a:r>
              <a:rPr lang="de-DE" altLang="hu-HU" dirty="0"/>
              <a:t> </a:t>
            </a:r>
            <a:r>
              <a:rPr lang="de-DE" altLang="hu-HU" dirty="0" err="1"/>
              <a:t>figyel</a:t>
            </a:r>
            <a:r>
              <a:rPr lang="de-DE" altLang="hu-HU" dirty="0"/>
              <a:t> </a:t>
            </a:r>
            <a:r>
              <a:rPr lang="de-DE" altLang="hu-HU" dirty="0" err="1"/>
              <a:t>oda</a:t>
            </a:r>
            <a:r>
              <a:rPr lang="de-DE" altLang="hu-HU" dirty="0"/>
              <a:t> </a:t>
            </a:r>
            <a:r>
              <a:rPr lang="de-DE" altLang="hu-HU" dirty="0" err="1"/>
              <a:t>tudatosan</a:t>
            </a:r>
            <a:r>
              <a:rPr lang="de-DE" altLang="hu-HU" dirty="0"/>
              <a:t> </a:t>
            </a:r>
            <a:r>
              <a:rPr lang="de-DE" altLang="hu-HU" dirty="0" err="1"/>
              <a:t>környezetének</a:t>
            </a:r>
            <a:r>
              <a:rPr lang="de-DE" altLang="hu-HU" dirty="0"/>
              <a:t> </a:t>
            </a:r>
            <a:r>
              <a:rPr lang="de-DE" altLang="hu-HU" dirty="0" err="1"/>
              <a:t>lassú</a:t>
            </a:r>
            <a:r>
              <a:rPr lang="de-DE" altLang="hu-HU" dirty="0"/>
              <a:t>, </a:t>
            </a:r>
            <a:r>
              <a:rPr lang="de-DE" altLang="hu-HU" dirty="0" err="1"/>
              <a:t>észrevétlen</a:t>
            </a:r>
            <a:r>
              <a:rPr lang="de-DE" altLang="hu-HU" dirty="0"/>
              <a:t> </a:t>
            </a:r>
            <a:r>
              <a:rPr lang="de-DE" altLang="hu-HU" dirty="0" err="1"/>
              <a:t>változására</a:t>
            </a:r>
            <a:r>
              <a:rPr lang="de-DE" altLang="hu-HU" dirty="0"/>
              <a:t>.</a:t>
            </a:r>
            <a:r>
              <a:rPr lang="hu-HU" altLang="hu-HU" dirty="0"/>
              <a:t>”</a:t>
            </a:r>
          </a:p>
          <a:p>
            <a:pPr eaLnBrk="1" hangingPunct="1"/>
            <a:r>
              <a:rPr lang="hu-HU" altLang="hu-HU" dirty="0"/>
              <a:t>Ez a „megfőtt béka” szindróma</a:t>
            </a:r>
          </a:p>
          <a:p>
            <a:pPr eaLnBrk="1" hangingPunct="1"/>
            <a:endParaRPr lang="hu-HU" altLang="hu-HU" dirty="0"/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hu-HU" altLang="hu-HU" sz="1800" i="1" dirty="0"/>
              <a:t>Forrás: Rabi Sándor</a:t>
            </a:r>
            <a:endParaRPr lang="de-DE" altLang="hu-HU" sz="1800" i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36502A-53AF-46FE-833C-291B5D065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9"/>
          <a:stretch/>
        </p:blipFill>
        <p:spPr bwMode="auto">
          <a:xfrm>
            <a:off x="401052" y="4038602"/>
            <a:ext cx="8991600" cy="267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695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92F3D82E-6EBB-451D-BCCD-8C69CE691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megfőtt béka</a:t>
            </a:r>
            <a:endParaRPr lang="de-DE" altLang="hu-HU" sz="28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D4A4B934-E64F-458B-8318-E5F4F1B94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hu-HU" altLang="hu-HU"/>
              <a:t>„</a:t>
            </a:r>
            <a:r>
              <a:rPr lang="de-DE" altLang="hu-HU"/>
              <a:t>Ha egy békát beleteszünk egy forró vízzel teli edénybe – érzékelve a veszélyesen magas hőmérsékletet –, az azonnal kiugrik. </a:t>
            </a:r>
            <a:endParaRPr lang="hu-HU" altLang="hu-HU"/>
          </a:p>
          <a:p>
            <a:pPr eaLnBrk="1" hangingPunct="1">
              <a:lnSpc>
                <a:spcPct val="90000"/>
              </a:lnSpc>
            </a:pPr>
            <a:r>
              <a:rPr lang="de-DE" altLang="hu-HU"/>
              <a:t>Ha viszont egy hideg vízzel telt edénybe helyezzük és fokozatosan melegítjük a vizet akár a forráspontig, a béka nyugodt marad és halálát leli a forró vízben. </a:t>
            </a:r>
            <a:endParaRPr lang="hu-HU" altLang="hu-HU"/>
          </a:p>
          <a:p>
            <a:pPr eaLnBrk="1" hangingPunct="1">
              <a:lnSpc>
                <a:spcPct val="90000"/>
              </a:lnSpc>
            </a:pPr>
            <a:r>
              <a:rPr lang="de-DE" altLang="hu-HU"/>
              <a:t>A kísérletben a béka nem vette észre környezetének lassú, és hosszú távon gyökeres megváltozását.   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de-DE" altLang="hu-HU"/>
          </a:p>
          <a:p>
            <a:pPr eaLnBrk="1" hangingPunct="1">
              <a:lnSpc>
                <a:spcPct val="90000"/>
              </a:lnSpc>
            </a:pPr>
            <a:r>
              <a:rPr lang="de-DE" altLang="hu-HU"/>
              <a:t>A vállalkozások környezete is folyamatosan, sokszor alig észrevehető módon változik, és ezek a változások lassan ugyan, de alapjaiban változtathatják meg a vállalkozói környezetet. </a:t>
            </a:r>
            <a:endParaRPr lang="hu-HU" altLang="hu-HU"/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u-HU" altLang="hu-HU" sz="1400" i="1"/>
              <a:t>Forrás: Rabi Sándor</a:t>
            </a:r>
            <a:endParaRPr lang="de-DE" altLang="hu-HU" sz="1400" i="1"/>
          </a:p>
        </p:txBody>
      </p:sp>
    </p:spTree>
    <p:extLst>
      <p:ext uri="{BB962C8B-B14F-4D97-AF65-F5344CB8AC3E}">
        <p14:creationId xmlns:p14="http://schemas.microsoft.com/office/powerpoint/2010/main" val="793083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D674C2E-AF47-4CC8-9151-0295D608C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vállalati környezet típusai</a:t>
            </a:r>
            <a:endParaRPr lang="de-DE" altLang="hu-HU" sz="2800"/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BD4BA3D3-91D2-499F-9692-C39DDCB0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1"/>
            <a:ext cx="7315200" cy="34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058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E9327273-4EC2-42B1-84CF-AFA0DF5C4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vállalati környezet szintjei</a:t>
            </a:r>
            <a:endParaRPr lang="de-DE" altLang="hu-HU" sz="2800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E0B36B-7422-4263-94E2-E2E20E94C8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5791200"/>
            <a:ext cx="8229600" cy="533400"/>
          </a:xfrm>
        </p:spPr>
        <p:txBody>
          <a:bodyPr/>
          <a:lstStyle/>
          <a:p>
            <a:pPr algn="r" eaLnBrk="1" hangingPunct="1">
              <a:buFont typeface="Wingdings" panose="05000000000000000000" pitchFamily="2" charset="2"/>
              <a:buNone/>
            </a:pPr>
            <a:r>
              <a:rPr lang="hu-HU" altLang="hu-HU" sz="1800" i="1" dirty="0"/>
              <a:t>Forrás: Rabi </a:t>
            </a:r>
            <a:r>
              <a:rPr lang="hu-HU" altLang="hu-HU" sz="1800" i="1" dirty="0" smtClean="0"/>
              <a:t>Sándor eredeti ábrája alapján saját szerkesztés</a:t>
            </a:r>
            <a:endParaRPr lang="de-DE" altLang="hu-HU" dirty="0"/>
          </a:p>
        </p:txBody>
      </p:sp>
      <p:pic>
        <p:nvPicPr>
          <p:cNvPr id="65540" name="Picture 4">
            <a:extLst>
              <a:ext uri="{FF2B5EF4-FFF2-40B4-BE49-F238E27FC236}">
                <a16:creationId xmlns:a16="http://schemas.microsoft.com/office/drawing/2014/main" id="{4C36D8CA-1A1F-4953-A968-105B7A50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8458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gyenes összekötő nyíllal 2"/>
          <p:cNvCxnSpPr/>
          <p:nvPr/>
        </p:nvCxnSpPr>
        <p:spPr>
          <a:xfrm>
            <a:off x="7255042" y="3176337"/>
            <a:ext cx="2310063" cy="149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/>
          <p:cNvSpPr txBox="1"/>
          <p:nvPr/>
        </p:nvSpPr>
        <p:spPr>
          <a:xfrm>
            <a:off x="8554452" y="4719481"/>
            <a:ext cx="268304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 smtClean="0"/>
              <a:t>A fizikai és üzleti kapcsolati közeg, amelyben a vállalkozás működik</a:t>
            </a:r>
            <a:endParaRPr lang="hu-HU" dirty="0"/>
          </a:p>
        </p:txBody>
      </p:sp>
      <p:cxnSp>
        <p:nvCxnSpPr>
          <p:cNvPr id="6" name="Egyenes összekötő nyíllal 5"/>
          <p:cNvCxnSpPr/>
          <p:nvPr/>
        </p:nvCxnSpPr>
        <p:spPr>
          <a:xfrm flipV="1">
            <a:off x="7255042" y="757989"/>
            <a:ext cx="2598821" cy="1973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10058400" y="625642"/>
            <a:ext cx="184083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 smtClean="0"/>
              <a:t>A versenytársak és a hasonló technológiai fejlesztéseket célzó vállalatok, vállalkozások összessége</a:t>
            </a:r>
            <a:endParaRPr lang="hu-HU" dirty="0"/>
          </a:p>
        </p:txBody>
      </p:sp>
      <p:cxnSp>
        <p:nvCxnSpPr>
          <p:cNvPr id="9" name="Egyenes összekötő nyíllal 8"/>
          <p:cNvCxnSpPr/>
          <p:nvPr/>
        </p:nvCxnSpPr>
        <p:spPr>
          <a:xfrm flipH="1">
            <a:off x="990601" y="2322095"/>
            <a:ext cx="1415715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/>
          <p:cNvSpPr txBox="1"/>
          <p:nvPr/>
        </p:nvSpPr>
        <p:spPr>
          <a:xfrm>
            <a:off x="232611" y="3007895"/>
            <a:ext cx="1788695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 smtClean="0"/>
              <a:t>Minden olyan globális szereplőt magába foglaló környezet, amelynek változásai a céget is érinthetik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331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6FD8C-AFAD-4D71-8838-D5AF061BEB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6A09BB45-AB33-488F-9D46-46C080E21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640080"/>
            <a:ext cx="6862355" cy="360273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C20EA1C-D5AA-4FE7-84DF-29D3B3A4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8800" dirty="0">
                <a:solidFill>
                  <a:srgbClr val="FFFFFF"/>
                </a:solidFill>
              </a:rPr>
              <a:t>Miért? Hova? Honnan?</a:t>
            </a:r>
            <a:endParaRPr lang="en-US" sz="8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6120565F-36CE-4B36-8EA3-4BA4E48E7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vállalat környezete</a:t>
            </a:r>
            <a:endParaRPr lang="de-DE" altLang="hu-HU" sz="2800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B642617-8005-4794-80FB-3B057B111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656" y="2011680"/>
            <a:ext cx="10753725" cy="468454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de-DE" altLang="hu-HU" dirty="0">
                <a:solidFill>
                  <a:schemeClr val="tx1"/>
                </a:solidFill>
              </a:rPr>
              <a:t>A </a:t>
            </a:r>
            <a:r>
              <a:rPr lang="de-DE" altLang="hu-HU" b="1" dirty="0">
                <a:solidFill>
                  <a:schemeClr val="tx1"/>
                </a:solidFill>
              </a:rPr>
              <a:t>PEST</a:t>
            </a:r>
            <a:r>
              <a:rPr lang="hu-HU" altLang="hu-HU" b="1" dirty="0">
                <a:solidFill>
                  <a:schemeClr val="tx1"/>
                </a:solidFill>
              </a:rPr>
              <a:t>(EL)*</a:t>
            </a:r>
            <a:r>
              <a:rPr lang="de-DE" altLang="hu-HU" b="1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elemzés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egy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olyan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eszköz</a:t>
            </a:r>
            <a:r>
              <a:rPr lang="de-DE" altLang="hu-HU" dirty="0">
                <a:solidFill>
                  <a:schemeClr val="tx1"/>
                </a:solidFill>
              </a:rPr>
              <a:t>, </a:t>
            </a:r>
            <a:r>
              <a:rPr lang="de-DE" altLang="hu-HU" dirty="0" err="1">
                <a:solidFill>
                  <a:schemeClr val="tx1"/>
                </a:solidFill>
              </a:rPr>
              <a:t>amellyel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egy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vállalat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makrokörnyezetét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lehet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leírni</a:t>
            </a:r>
            <a:r>
              <a:rPr lang="de-DE" altLang="hu-HU" dirty="0">
                <a:solidFill>
                  <a:schemeClr val="tx1"/>
                </a:solidFill>
              </a:rPr>
              <a:t>.</a:t>
            </a:r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r>
              <a:rPr lang="hu-HU" altLang="hu-HU" dirty="0">
                <a:solidFill>
                  <a:schemeClr val="tx1"/>
                </a:solidFill>
              </a:rPr>
              <a:t>„Az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elemzés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során</a:t>
            </a:r>
            <a:r>
              <a:rPr lang="de-DE" altLang="hu-HU" dirty="0">
                <a:solidFill>
                  <a:schemeClr val="tx1"/>
                </a:solidFill>
              </a:rPr>
              <a:t> a </a:t>
            </a:r>
            <a:r>
              <a:rPr lang="de-DE" altLang="hu-HU" dirty="0" err="1">
                <a:solidFill>
                  <a:schemeClr val="tx1"/>
                </a:solidFill>
              </a:rPr>
              <a:t>vállalkozásra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ható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hosszabb</a:t>
            </a:r>
            <a:r>
              <a:rPr lang="de-DE" altLang="hu-HU" b="1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távú</a:t>
            </a:r>
            <a:r>
              <a:rPr lang="de-DE" altLang="hu-HU" b="1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környezeti</a:t>
            </a:r>
            <a:r>
              <a:rPr lang="de-DE" altLang="hu-HU" b="1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tendenciák</a:t>
            </a:r>
            <a:r>
              <a:rPr lang="de-DE" altLang="hu-HU" dirty="0" err="1">
                <a:solidFill>
                  <a:schemeClr val="tx1"/>
                </a:solidFill>
              </a:rPr>
              <a:t>at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vesszük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számba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és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strukturáljuk</a:t>
            </a:r>
            <a:r>
              <a:rPr lang="de-DE" altLang="hu-HU" dirty="0">
                <a:solidFill>
                  <a:schemeClr val="tx1"/>
                </a:solidFill>
              </a:rPr>
              <a:t>, </a:t>
            </a:r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r>
              <a:rPr lang="hu-HU" altLang="hu-HU" dirty="0">
                <a:solidFill>
                  <a:schemeClr val="tx1"/>
                </a:solidFill>
              </a:rPr>
              <a:t>- </a:t>
            </a:r>
            <a:r>
              <a:rPr lang="de-DE" altLang="hu-HU" dirty="0" err="1">
                <a:solidFill>
                  <a:schemeClr val="tx1"/>
                </a:solidFill>
              </a:rPr>
              <a:t>ezáltal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megragadhatóvá</a:t>
            </a:r>
            <a:r>
              <a:rPr lang="de-DE" altLang="hu-HU" dirty="0">
                <a:solidFill>
                  <a:schemeClr val="tx1"/>
                </a:solidFill>
              </a:rPr>
              <a:t>, </a:t>
            </a:r>
            <a:r>
              <a:rPr lang="de-DE" altLang="hu-HU" dirty="0" err="1">
                <a:solidFill>
                  <a:schemeClr val="tx1"/>
                </a:solidFill>
              </a:rPr>
              <a:t>kiemelhetővé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válnak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azok</a:t>
            </a:r>
            <a:r>
              <a:rPr lang="de-DE" altLang="hu-HU" dirty="0">
                <a:solidFill>
                  <a:schemeClr val="tx1"/>
                </a:solidFill>
              </a:rPr>
              <a:t> a </a:t>
            </a:r>
            <a:r>
              <a:rPr lang="de-DE" altLang="hu-HU" dirty="0" err="1">
                <a:solidFill>
                  <a:schemeClr val="tx1"/>
                </a:solidFill>
              </a:rPr>
              <a:t>fontosabb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tényezők</a:t>
            </a:r>
            <a:r>
              <a:rPr lang="de-DE" altLang="hu-HU" dirty="0">
                <a:solidFill>
                  <a:schemeClr val="tx1"/>
                </a:solidFill>
              </a:rPr>
              <a:t>, </a:t>
            </a:r>
            <a:r>
              <a:rPr lang="de-DE" altLang="hu-HU" dirty="0" err="1">
                <a:solidFill>
                  <a:schemeClr val="tx1"/>
                </a:solidFill>
              </a:rPr>
              <a:t>amelyek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befolyásolhatják</a:t>
            </a:r>
            <a:r>
              <a:rPr lang="de-DE" altLang="hu-HU" b="1" dirty="0">
                <a:solidFill>
                  <a:schemeClr val="tx1"/>
                </a:solidFill>
              </a:rPr>
              <a:t> a </a:t>
            </a:r>
            <a:r>
              <a:rPr lang="de-DE" altLang="hu-HU" b="1" dirty="0" err="1">
                <a:solidFill>
                  <a:schemeClr val="tx1"/>
                </a:solidFill>
              </a:rPr>
              <a:t>stratégiai</a:t>
            </a:r>
            <a:r>
              <a:rPr lang="de-DE" altLang="hu-HU" b="1" dirty="0">
                <a:solidFill>
                  <a:schemeClr val="tx1"/>
                </a:solidFill>
              </a:rPr>
              <a:t> </a:t>
            </a:r>
            <a:r>
              <a:rPr lang="de-DE" altLang="hu-HU" b="1" dirty="0" err="1">
                <a:solidFill>
                  <a:schemeClr val="tx1"/>
                </a:solidFill>
              </a:rPr>
              <a:t>döntéseket</a:t>
            </a:r>
            <a:r>
              <a:rPr lang="de-DE" altLang="hu-HU" dirty="0">
                <a:solidFill>
                  <a:schemeClr val="tx1"/>
                </a:solidFill>
              </a:rPr>
              <a:t>. </a:t>
            </a:r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r>
              <a:rPr lang="de-DE" altLang="hu-HU" dirty="0" err="1">
                <a:solidFill>
                  <a:schemeClr val="tx1"/>
                </a:solidFill>
              </a:rPr>
              <a:t>Cél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megtalálni</a:t>
            </a:r>
            <a:r>
              <a:rPr lang="de-DE" altLang="hu-HU" dirty="0">
                <a:solidFill>
                  <a:schemeClr val="tx1"/>
                </a:solidFill>
              </a:rPr>
              <a:t> a </a:t>
            </a:r>
            <a:r>
              <a:rPr lang="de-DE" altLang="hu-HU" dirty="0" err="1">
                <a:solidFill>
                  <a:schemeClr val="tx1"/>
                </a:solidFill>
              </a:rPr>
              <a:t>jelen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és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jövő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fontos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környezeti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tényezőit</a:t>
            </a:r>
            <a:r>
              <a:rPr lang="de-DE" altLang="hu-HU" dirty="0">
                <a:solidFill>
                  <a:schemeClr val="tx1"/>
                </a:solidFill>
              </a:rPr>
              <a:t>, </a:t>
            </a:r>
            <a:r>
              <a:rPr lang="de-DE" altLang="hu-HU" dirty="0" err="1">
                <a:solidFill>
                  <a:schemeClr val="tx1"/>
                </a:solidFill>
              </a:rPr>
              <a:t>amelyek</a:t>
            </a:r>
            <a:r>
              <a:rPr lang="de-DE" altLang="hu-HU" dirty="0">
                <a:solidFill>
                  <a:schemeClr val="tx1"/>
                </a:solidFill>
              </a:rPr>
              <a:t> a </a:t>
            </a:r>
            <a:r>
              <a:rPr lang="de-DE" altLang="hu-HU" dirty="0" err="1">
                <a:solidFill>
                  <a:schemeClr val="tx1"/>
                </a:solidFill>
              </a:rPr>
              <a:t>vállalkozás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szempontjából</a:t>
            </a:r>
            <a:r>
              <a:rPr lang="de-DE" altLang="hu-HU" dirty="0">
                <a:solidFill>
                  <a:schemeClr val="tx1"/>
                </a:solidFill>
              </a:rPr>
              <a:t> </a:t>
            </a:r>
            <a:r>
              <a:rPr lang="de-DE" altLang="hu-HU" dirty="0" err="1">
                <a:solidFill>
                  <a:schemeClr val="tx1"/>
                </a:solidFill>
              </a:rPr>
              <a:t>meghatározóak</a:t>
            </a:r>
            <a:r>
              <a:rPr lang="de-DE" altLang="hu-HU" dirty="0">
                <a:solidFill>
                  <a:schemeClr val="tx1"/>
                </a:solidFill>
              </a:rPr>
              <a:t>.</a:t>
            </a:r>
            <a:r>
              <a:rPr lang="hu-HU" altLang="hu-HU" dirty="0">
                <a:solidFill>
                  <a:schemeClr val="tx1"/>
                </a:solidFill>
              </a:rPr>
              <a:t>”</a:t>
            </a:r>
          </a:p>
          <a:p>
            <a:pPr eaLnBrk="1" hangingPunct="1"/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endParaRPr lang="hu-HU" altLang="hu-HU" dirty="0">
              <a:solidFill>
                <a:schemeClr val="tx1"/>
              </a:solidFill>
            </a:endParaRPr>
          </a:p>
          <a:p>
            <a:pPr eaLnBrk="1" hangingPunct="1"/>
            <a:endParaRPr lang="hu-HU" altLang="hu-HU" dirty="0">
              <a:solidFill>
                <a:schemeClr val="tx1"/>
              </a:solidFill>
            </a:endParaRPr>
          </a:p>
          <a:p>
            <a:r>
              <a:rPr lang="hu-HU" sz="1500" dirty="0">
                <a:solidFill>
                  <a:schemeClr val="tx1"/>
                </a:solidFill>
              </a:rPr>
              <a:t>* Szokásos STEEPLE modellként is említeni, ugyanazon tartalomra utal mindkét rövidítés, csak az elemzendő tényezők sorrendje más</a:t>
            </a:r>
          </a:p>
          <a:p>
            <a:pPr eaLnBrk="1" hangingPunct="1"/>
            <a:endParaRPr lang="de-DE" alt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15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ABF30FED-CE38-4848-B0DA-8338CEE2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/>
              <a:t>A PEST(EL) elemei</a:t>
            </a:r>
            <a:endParaRPr lang="de-DE" altLang="hu-HU" sz="2800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3DC53128-C684-4FA4-AD48-5F1CDA1ED6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DE" altLang="hu-HU"/>
              <a:t>Political – Politikai</a:t>
            </a:r>
            <a:endParaRPr lang="hu-HU" altLang="hu-HU"/>
          </a:p>
          <a:p>
            <a:pPr eaLnBrk="1" hangingPunct="1"/>
            <a:r>
              <a:rPr lang="de-DE" altLang="hu-HU"/>
              <a:t>Economic – Gazdasági</a:t>
            </a:r>
            <a:endParaRPr lang="hu-HU" altLang="hu-HU"/>
          </a:p>
          <a:p>
            <a:pPr eaLnBrk="1" hangingPunct="1"/>
            <a:r>
              <a:rPr lang="de-DE" altLang="hu-HU"/>
              <a:t>Socio-cultural – Társadalmi</a:t>
            </a:r>
            <a:endParaRPr lang="hu-HU" altLang="hu-HU"/>
          </a:p>
          <a:p>
            <a:pPr eaLnBrk="1" hangingPunct="1"/>
            <a:r>
              <a:rPr lang="de-DE" altLang="hu-HU"/>
              <a:t>Technological – Technológiai</a:t>
            </a:r>
            <a:endParaRPr lang="hu-HU" altLang="hu-HU"/>
          </a:p>
          <a:p>
            <a:pPr eaLnBrk="1" hangingPunct="1"/>
            <a:r>
              <a:rPr lang="hu-HU" altLang="hu-HU"/>
              <a:t>Environmental – Környezeti</a:t>
            </a:r>
          </a:p>
          <a:p>
            <a:pPr eaLnBrk="1" hangingPunct="1"/>
            <a:r>
              <a:rPr lang="hu-HU" altLang="hu-HU"/>
              <a:t>Legal – Jogi</a:t>
            </a:r>
          </a:p>
          <a:p>
            <a:pPr eaLnBrk="1" hangingPunct="1"/>
            <a:r>
              <a:rPr lang="hu-HU" altLang="hu-HU"/>
              <a:t> +Educational – képzési</a:t>
            </a:r>
          </a:p>
          <a:p>
            <a:pPr eaLnBrk="1" hangingPunct="1"/>
            <a:r>
              <a:rPr lang="hu-HU" altLang="hu-HU"/>
              <a:t> + Ethical - Etikai</a:t>
            </a:r>
            <a:endParaRPr lang="de-DE" alt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625D21-E961-4E7F-A3CF-1B3C22AD5705}"/>
              </a:ext>
            </a:extLst>
          </p:cNvPr>
          <p:cNvSpPr txBox="1">
            <a:spLocks noChangeArrowheads="1"/>
          </p:cNvSpPr>
          <p:nvPr/>
        </p:nvSpPr>
        <p:spPr>
          <a:xfrm>
            <a:off x="4456048" y="5867400"/>
            <a:ext cx="7329552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altLang="hu-HU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Szabó József (2006) Vállalati gazdaságtan, pp. 42.</a:t>
            </a:r>
            <a:endParaRPr kumimoji="0" lang="de-DE" altLang="hu-HU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E6E5B-0755-4BB2-B0BA-90AB5D60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48" y="914400"/>
            <a:ext cx="5996264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03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F657C90D-CBCA-4298-A66E-7B618FB57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 dirty="0"/>
              <a:t>A PEST(EL) elemzés</a:t>
            </a:r>
            <a:endParaRPr lang="de-DE" altLang="hu-HU" sz="2800" dirty="0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8D9E11D-A1E4-4E83-A60D-1DE092B2B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DE" altLang="hu-HU" dirty="0" err="1"/>
              <a:t>Lehetséges</a:t>
            </a:r>
            <a:r>
              <a:rPr lang="de-DE" altLang="hu-HU" dirty="0"/>
              <a:t> </a:t>
            </a:r>
            <a:r>
              <a:rPr lang="de-DE" altLang="hu-HU" i="1" dirty="0" err="1"/>
              <a:t>politikai</a:t>
            </a:r>
            <a:r>
              <a:rPr lang="de-DE" altLang="hu-HU" i="1" dirty="0"/>
              <a:t> </a:t>
            </a:r>
            <a:r>
              <a:rPr lang="de-DE" altLang="hu-HU" i="1" dirty="0" err="1"/>
              <a:t>elemek</a:t>
            </a:r>
            <a:r>
              <a:rPr lang="de-DE" altLang="hu-HU" dirty="0"/>
              <a:t>. A </a:t>
            </a:r>
            <a:r>
              <a:rPr lang="de-DE" altLang="hu-HU" dirty="0" err="1"/>
              <a:t>kormányzat</a:t>
            </a:r>
            <a:r>
              <a:rPr lang="de-DE" altLang="hu-HU" dirty="0"/>
              <a:t> </a:t>
            </a:r>
            <a:r>
              <a:rPr lang="de-DE" altLang="hu-HU" dirty="0" err="1"/>
              <a:t>stabilitása</a:t>
            </a:r>
            <a:r>
              <a:rPr lang="de-DE" altLang="hu-HU" dirty="0"/>
              <a:t>, </a:t>
            </a:r>
            <a:r>
              <a:rPr lang="de-DE" altLang="hu-HU" dirty="0" err="1"/>
              <a:t>politikai</a:t>
            </a:r>
            <a:r>
              <a:rPr lang="de-DE" altLang="hu-HU" dirty="0"/>
              <a:t> </a:t>
            </a:r>
            <a:r>
              <a:rPr lang="de-DE" altLang="hu-HU" dirty="0" err="1"/>
              <a:t>értékrendek</a:t>
            </a:r>
            <a:r>
              <a:rPr lang="de-DE" altLang="hu-HU" dirty="0"/>
              <a:t> </a:t>
            </a:r>
            <a:r>
              <a:rPr lang="de-DE" altLang="hu-HU" dirty="0" err="1"/>
              <a:t>változása</a:t>
            </a:r>
            <a:r>
              <a:rPr lang="de-DE" altLang="hu-HU" dirty="0"/>
              <a:t>, a </a:t>
            </a:r>
            <a:r>
              <a:rPr lang="de-DE" altLang="hu-HU" dirty="0" err="1"/>
              <a:t>törvényhozás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a </a:t>
            </a:r>
            <a:r>
              <a:rPr lang="de-DE" altLang="hu-HU" dirty="0" err="1"/>
              <a:t>parlament</a:t>
            </a:r>
            <a:r>
              <a:rPr lang="de-DE" altLang="hu-HU" dirty="0"/>
              <a:t> </a:t>
            </a:r>
            <a:r>
              <a:rPr lang="de-DE" altLang="hu-HU" dirty="0" err="1"/>
              <a:t>működése</a:t>
            </a:r>
            <a:r>
              <a:rPr lang="de-DE" altLang="hu-HU" dirty="0"/>
              <a:t>, </a:t>
            </a:r>
            <a:r>
              <a:rPr lang="de-DE" altLang="hu-HU" dirty="0" err="1"/>
              <a:t>társadalompolitikai</a:t>
            </a:r>
            <a:r>
              <a:rPr lang="de-DE" altLang="hu-HU" dirty="0"/>
              <a:t> </a:t>
            </a:r>
            <a:r>
              <a:rPr lang="de-DE" altLang="hu-HU" dirty="0" err="1"/>
              <a:t>célkitűzések</a:t>
            </a:r>
            <a:r>
              <a:rPr lang="de-DE" altLang="hu-HU" dirty="0"/>
              <a:t>, </a:t>
            </a:r>
            <a:r>
              <a:rPr lang="de-DE" altLang="hu-HU" dirty="0" err="1"/>
              <a:t>adópolitika</a:t>
            </a:r>
            <a:r>
              <a:rPr lang="de-DE" altLang="hu-HU" dirty="0"/>
              <a:t>, </a:t>
            </a:r>
            <a:r>
              <a:rPr lang="de-DE" altLang="hu-HU" dirty="0" err="1"/>
              <a:t>versenyjogi</a:t>
            </a:r>
            <a:r>
              <a:rPr lang="de-DE" altLang="hu-HU" dirty="0"/>
              <a:t> </a:t>
            </a:r>
            <a:r>
              <a:rPr lang="de-DE" altLang="hu-HU" dirty="0" err="1"/>
              <a:t>szabályok</a:t>
            </a:r>
            <a:r>
              <a:rPr lang="de-DE" altLang="hu-HU" dirty="0"/>
              <a:t>, </a:t>
            </a:r>
            <a:r>
              <a:rPr lang="de-DE" altLang="hu-HU" dirty="0" err="1"/>
              <a:t>környezetvédelmi</a:t>
            </a:r>
            <a:r>
              <a:rPr lang="de-DE" altLang="hu-HU" dirty="0"/>
              <a:t> </a:t>
            </a:r>
            <a:r>
              <a:rPr lang="de-DE" altLang="hu-HU" dirty="0" err="1"/>
              <a:t>szabályozás</a:t>
            </a:r>
            <a:r>
              <a:rPr lang="de-DE" altLang="hu-HU" dirty="0"/>
              <a:t> </a:t>
            </a:r>
            <a:r>
              <a:rPr lang="de-DE" altLang="hu-HU" dirty="0" err="1"/>
              <a:t>stb</a:t>
            </a:r>
            <a:r>
              <a:rPr lang="de-DE" altLang="hu-HU" dirty="0"/>
              <a:t>.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de-DE" altLang="hu-HU" dirty="0"/>
          </a:p>
          <a:p>
            <a:pPr eaLnBrk="1" hangingPunct="1">
              <a:lnSpc>
                <a:spcPct val="90000"/>
              </a:lnSpc>
            </a:pPr>
            <a:r>
              <a:rPr lang="de-DE" altLang="hu-HU" dirty="0" err="1"/>
              <a:t>Lehetséges</a:t>
            </a:r>
            <a:r>
              <a:rPr lang="de-DE" altLang="hu-HU" dirty="0"/>
              <a:t> </a:t>
            </a:r>
            <a:r>
              <a:rPr lang="de-DE" altLang="hu-HU" i="1" dirty="0" err="1"/>
              <a:t>gazdasági</a:t>
            </a:r>
            <a:r>
              <a:rPr lang="de-DE" altLang="hu-HU" i="1" dirty="0"/>
              <a:t> </a:t>
            </a:r>
            <a:r>
              <a:rPr lang="de-DE" altLang="hu-HU" i="1" dirty="0" err="1"/>
              <a:t>elemek</a:t>
            </a:r>
            <a:r>
              <a:rPr lang="de-DE" altLang="hu-HU" dirty="0"/>
              <a:t>. </a:t>
            </a:r>
            <a:r>
              <a:rPr lang="de-DE" altLang="hu-HU" dirty="0" err="1"/>
              <a:t>Gazdasági</a:t>
            </a:r>
            <a:r>
              <a:rPr lang="de-DE" altLang="hu-HU" dirty="0"/>
              <a:t> </a:t>
            </a:r>
            <a:r>
              <a:rPr lang="de-DE" altLang="hu-HU" dirty="0" err="1"/>
              <a:t>ciklusok</a:t>
            </a:r>
            <a:r>
              <a:rPr lang="de-DE" altLang="hu-HU" dirty="0"/>
              <a:t>, </a:t>
            </a:r>
            <a:r>
              <a:rPr lang="de-DE" altLang="hu-HU" dirty="0" err="1"/>
              <a:t>kamat</a:t>
            </a:r>
            <a:r>
              <a:rPr lang="de-DE" altLang="hu-HU" dirty="0"/>
              <a:t> </a:t>
            </a:r>
            <a:r>
              <a:rPr lang="de-DE" altLang="hu-HU" dirty="0" err="1"/>
              <a:t>szintek</a:t>
            </a:r>
            <a:r>
              <a:rPr lang="de-DE" altLang="hu-HU" dirty="0"/>
              <a:t>, GDP </a:t>
            </a:r>
            <a:r>
              <a:rPr lang="de-DE" altLang="hu-HU" dirty="0" err="1"/>
              <a:t>és</a:t>
            </a:r>
            <a:r>
              <a:rPr lang="de-DE" altLang="hu-HU" dirty="0"/>
              <a:t> GNP </a:t>
            </a:r>
            <a:r>
              <a:rPr lang="de-DE" altLang="hu-HU" dirty="0" err="1"/>
              <a:t>trendek</a:t>
            </a:r>
            <a:r>
              <a:rPr lang="de-DE" altLang="hu-HU" dirty="0"/>
              <a:t>, </a:t>
            </a:r>
            <a:r>
              <a:rPr lang="de-DE" altLang="hu-HU" dirty="0" err="1"/>
              <a:t>infrastrukturális</a:t>
            </a:r>
            <a:r>
              <a:rPr lang="de-DE" altLang="hu-HU" dirty="0"/>
              <a:t> </a:t>
            </a:r>
            <a:r>
              <a:rPr lang="de-DE" altLang="hu-HU" dirty="0" err="1"/>
              <a:t>fejlesztések</a:t>
            </a:r>
            <a:r>
              <a:rPr lang="de-DE" altLang="hu-HU" dirty="0"/>
              <a:t>, </a:t>
            </a:r>
            <a:r>
              <a:rPr lang="de-DE" altLang="hu-HU" dirty="0" err="1"/>
              <a:t>infláció</a:t>
            </a:r>
            <a:r>
              <a:rPr lang="de-DE" altLang="hu-HU" dirty="0"/>
              <a:t>, </a:t>
            </a:r>
            <a:r>
              <a:rPr lang="de-DE" altLang="hu-HU" dirty="0" err="1"/>
              <a:t>munkanélküliség</a:t>
            </a:r>
            <a:r>
              <a:rPr lang="de-DE" altLang="hu-HU" dirty="0"/>
              <a:t>, </a:t>
            </a:r>
            <a:r>
              <a:rPr lang="de-DE" altLang="hu-HU" dirty="0" err="1"/>
              <a:t>családi</a:t>
            </a:r>
            <a:r>
              <a:rPr lang="de-DE" altLang="hu-HU" dirty="0"/>
              <a:t> </a:t>
            </a:r>
            <a:r>
              <a:rPr lang="de-DE" altLang="hu-HU" dirty="0" err="1"/>
              <a:t>jövedelmek</a:t>
            </a:r>
            <a:r>
              <a:rPr lang="de-DE" altLang="hu-HU" dirty="0"/>
              <a:t> </a:t>
            </a:r>
            <a:r>
              <a:rPr lang="de-DE" altLang="hu-HU" dirty="0" err="1"/>
              <a:t>változása</a:t>
            </a:r>
            <a:r>
              <a:rPr lang="de-DE" altLang="hu-HU" dirty="0"/>
              <a:t>, </a:t>
            </a:r>
            <a:r>
              <a:rPr lang="de-DE" altLang="hu-HU" dirty="0" err="1"/>
              <a:t>tőkemozgások</a:t>
            </a:r>
            <a:r>
              <a:rPr lang="de-DE" altLang="hu-HU" dirty="0"/>
              <a:t> </a:t>
            </a:r>
            <a:r>
              <a:rPr lang="de-DE" altLang="hu-HU" dirty="0" err="1"/>
              <a:t>alakulása</a:t>
            </a:r>
            <a:r>
              <a:rPr lang="de-DE" altLang="hu-HU" dirty="0"/>
              <a:t>, </a:t>
            </a:r>
            <a:r>
              <a:rPr lang="de-DE" altLang="hu-HU" dirty="0" err="1"/>
              <a:t>globalizáció</a:t>
            </a:r>
            <a:r>
              <a:rPr lang="de-DE" altLang="hu-HU" dirty="0"/>
              <a:t> </a:t>
            </a:r>
            <a:r>
              <a:rPr lang="de-DE" altLang="hu-HU" dirty="0" err="1"/>
              <a:t>stb</a:t>
            </a:r>
            <a:r>
              <a:rPr lang="de-DE" altLang="hu-HU" dirty="0"/>
              <a:t>. </a:t>
            </a:r>
          </a:p>
        </p:txBody>
      </p:sp>
      <p:sp>
        <p:nvSpPr>
          <p:cNvPr id="2" name="Szövegdoboz 1"/>
          <p:cNvSpPr txBox="1"/>
          <p:nvPr/>
        </p:nvSpPr>
        <p:spPr>
          <a:xfrm>
            <a:off x="657224" y="5582653"/>
            <a:ext cx="1077277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Keressünk közösen példát az elemzési tényezőkre a Facebook és az </a:t>
            </a:r>
            <a:r>
              <a:rPr lang="hu-HU" dirty="0" err="1" smtClean="0"/>
              <a:t>Airbnb</a:t>
            </a:r>
            <a:r>
              <a:rPr lang="hu-HU" dirty="0" smtClean="0"/>
              <a:t> példáján keresztül!</a:t>
            </a:r>
            <a:endParaRPr lang="hu-HU" dirty="0"/>
          </a:p>
        </p:txBody>
      </p:sp>
      <p:pic>
        <p:nvPicPr>
          <p:cNvPr id="1026" name="Picture 2" descr="KÃ©ptalÃ¡lat a kÃ¶vetkezÅre: âairbnb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63" y="51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 descr="Original file ‎ (SVG file, nominally 250 × 250 pixels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7" y="-8006"/>
            <a:ext cx="1913006" cy="19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7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3D43F7B-DA72-4291-85BE-514A8DD8D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 dirty="0" smtClean="0"/>
              <a:t>PEST(EL) elemzés</a:t>
            </a:r>
            <a:endParaRPr lang="de-DE" altLang="hu-HU" sz="2800" dirty="0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C7D070CE-CD25-48DC-A8DF-9564FD960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de-DE" altLang="hu-HU"/>
          </a:p>
          <a:p>
            <a:pPr eaLnBrk="1" hangingPunct="1">
              <a:lnSpc>
                <a:spcPct val="80000"/>
              </a:lnSpc>
            </a:pPr>
            <a:r>
              <a:rPr lang="de-DE" altLang="hu-HU"/>
              <a:t>Lehetséges </a:t>
            </a:r>
            <a:r>
              <a:rPr lang="de-DE" altLang="hu-HU" i="1"/>
              <a:t>társadalmi/kulturális elemek</a:t>
            </a:r>
            <a:r>
              <a:rPr lang="de-DE" altLang="hu-HU"/>
              <a:t>. Demográfiai változások, a képzettségi szintek alakulása, társadalmi mobilitás, életmódbeli változások, életstílus, munkához való viszony, a fogyasztási szokások változása, vallási csoportok hatása stb.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de-DE" altLang="hu-HU"/>
          </a:p>
          <a:p>
            <a:pPr eaLnBrk="1" hangingPunct="1">
              <a:lnSpc>
                <a:spcPct val="80000"/>
              </a:lnSpc>
            </a:pPr>
            <a:r>
              <a:rPr lang="de-DE" altLang="hu-HU"/>
              <a:t>Lehetséges </a:t>
            </a:r>
            <a:r>
              <a:rPr lang="de-DE" altLang="hu-HU" i="1"/>
              <a:t>technológiai elemek</a:t>
            </a:r>
            <a:r>
              <a:rPr lang="de-DE" altLang="hu-HU"/>
              <a:t>. Új felfedezések és technológiák, kormányzati fejlesztési politikák, K+F kiadási szintek, a technológia átvétel mértéke és szabályozása, a technológiai infrastruktúra változása stb. 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657224" y="5582653"/>
            <a:ext cx="1077277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Keressünk közösen példát az elemzési tényezőkre a </a:t>
            </a:r>
            <a:r>
              <a:rPr lang="hu-HU" dirty="0" err="1" smtClean="0"/>
              <a:t>Facebookés</a:t>
            </a:r>
            <a:r>
              <a:rPr lang="hu-HU" dirty="0" smtClean="0"/>
              <a:t> az </a:t>
            </a:r>
            <a:r>
              <a:rPr lang="hu-HU" dirty="0" err="1" smtClean="0"/>
              <a:t>Airbnb</a:t>
            </a:r>
            <a:r>
              <a:rPr lang="hu-HU" dirty="0" smtClean="0"/>
              <a:t> példáján keresztül!</a:t>
            </a:r>
            <a:endParaRPr lang="hu-HU" dirty="0"/>
          </a:p>
        </p:txBody>
      </p:sp>
      <p:pic>
        <p:nvPicPr>
          <p:cNvPr id="5" name="Picture 2" descr="KÃ©ptalÃ¡lat a kÃ¶vetkezÅre: âairbnbâ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63" y="51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 descr="Original file ‎ (SVG file, nominally 250 × 250 pixel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7" y="-8006"/>
            <a:ext cx="1913006" cy="19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5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64EF011-95E1-4517-893E-5C2B4BA7F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hu-HU" sz="2800" dirty="0" smtClean="0"/>
              <a:t>PEST(EL) ELEMZÉS</a:t>
            </a:r>
            <a:endParaRPr lang="de-DE" altLang="hu-HU" sz="2800" dirty="0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0C1D2FE-E30A-4500-86F0-C785416823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A jogi környezet elemzése a politikai tényezők (pl. versenyjog) hatásának részletesebb vizsgálatára terjed ki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hu-HU" altLang="hu-HU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A környezeti tényezők között a vállalat természetes környezettel való kapcsolatát vizsgáljuk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 Etikai </a:t>
            </a:r>
            <a:r>
              <a:rPr lang="hu-HU" altLang="hu-HU" dirty="0" smtClean="0"/>
              <a:t>megfontolások: </a:t>
            </a:r>
            <a:r>
              <a:rPr lang="hu-HU" altLang="hu-HU" dirty="0"/>
              <a:t>esélyegyenlőség, kulturális különbségek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hu-HU" altLang="hu-HU" dirty="0"/>
              <a:t> Képzés: a folyamatosan fejleszthető munkafolyamatok és a jobban motivált munkatársak megtartása érdekében</a:t>
            </a:r>
            <a:endParaRPr lang="de-DE" alt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657224" y="5582653"/>
            <a:ext cx="1077277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Keressünk közösen példát az elemzési tényezőkre a Facebook és az </a:t>
            </a:r>
            <a:r>
              <a:rPr lang="hu-HU" dirty="0" err="1" smtClean="0"/>
              <a:t>Airbnb</a:t>
            </a:r>
            <a:r>
              <a:rPr lang="hu-HU" dirty="0" smtClean="0"/>
              <a:t> példáján keresztül!</a:t>
            </a:r>
            <a:endParaRPr lang="hu-HU" dirty="0"/>
          </a:p>
        </p:txBody>
      </p:sp>
      <p:pic>
        <p:nvPicPr>
          <p:cNvPr id="5" name="Picture 2" descr="KÃ©ptalÃ¡lat a kÃ¶vetkezÅre: âairbnbâ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63" y="51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 descr="Original file ‎ (SVG file, nominally 250 × 250 pixels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57" y="-8006"/>
            <a:ext cx="1913006" cy="19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1F9809B8-C46D-4B63-8DEB-BD92DE222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6908" y="0"/>
            <a:ext cx="10772775" cy="1658198"/>
          </a:xfrm>
        </p:spPr>
        <p:txBody>
          <a:bodyPr/>
          <a:lstStyle/>
          <a:p>
            <a:pPr eaLnBrk="1" hangingPunct="1"/>
            <a:r>
              <a:rPr lang="hu-HU" altLang="hu-HU" sz="2800" dirty="0"/>
              <a:t>PEST(EL) elemzés a gyakorlatban</a:t>
            </a:r>
            <a:endParaRPr lang="de-DE" altLang="hu-HU" sz="2800" dirty="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D8C304B-2DE7-4425-85FE-85E2BBC779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656" y="2011680"/>
            <a:ext cx="10753343" cy="4640911"/>
          </a:xfrm>
        </p:spPr>
        <p:txBody>
          <a:bodyPr>
            <a:normAutofit fontScale="47500" lnSpcReduction="200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hu-HU" altLang="hu-HU" dirty="0"/>
              <a:t>„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elemzéshez</a:t>
            </a:r>
            <a:r>
              <a:rPr lang="de-DE" altLang="hu-HU" dirty="0"/>
              <a:t> </a:t>
            </a:r>
            <a:r>
              <a:rPr lang="de-DE" altLang="hu-HU" dirty="0" err="1"/>
              <a:t>képezhetünk</a:t>
            </a:r>
            <a:r>
              <a:rPr lang="de-DE" altLang="hu-HU" dirty="0"/>
              <a:t> </a:t>
            </a:r>
            <a:r>
              <a:rPr lang="de-DE" altLang="hu-HU" dirty="0" err="1"/>
              <a:t>kis</a:t>
            </a:r>
            <a:r>
              <a:rPr lang="de-DE" altLang="hu-HU" dirty="0"/>
              <a:t> </a:t>
            </a:r>
            <a:r>
              <a:rPr lang="de-DE" altLang="hu-HU" dirty="0" err="1"/>
              <a:t>munkacsoportot</a:t>
            </a:r>
            <a:r>
              <a:rPr lang="de-DE" altLang="hu-HU" dirty="0"/>
              <a:t>, </a:t>
            </a:r>
            <a:r>
              <a:rPr lang="de-DE" altLang="hu-HU" dirty="0" err="1"/>
              <a:t>amely</a:t>
            </a:r>
            <a:r>
              <a:rPr lang="de-DE" altLang="hu-HU" dirty="0"/>
              <a:t> </a:t>
            </a:r>
            <a:r>
              <a:rPr lang="de-DE" altLang="hu-HU" dirty="0" err="1"/>
              <a:t>épít</a:t>
            </a:r>
            <a:r>
              <a:rPr lang="de-DE" altLang="hu-HU" dirty="0"/>
              <a:t> a </a:t>
            </a:r>
            <a:r>
              <a:rPr lang="de-DE" altLang="hu-HU" dirty="0" err="1"/>
              <a:t>résztvevők</a:t>
            </a:r>
            <a:r>
              <a:rPr lang="de-DE" altLang="hu-HU" dirty="0"/>
              <a:t> </a:t>
            </a:r>
            <a:r>
              <a:rPr lang="de-DE" altLang="hu-HU" dirty="0" err="1"/>
              <a:t>tudására</a:t>
            </a:r>
            <a:r>
              <a:rPr lang="de-DE" altLang="hu-HU" dirty="0"/>
              <a:t>. </a:t>
            </a:r>
            <a:endParaRPr lang="hu-HU" altLang="hu-HU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de-DE" altLang="hu-HU" dirty="0"/>
              <a:t>A </a:t>
            </a:r>
            <a:r>
              <a:rPr lang="de-DE" altLang="hu-HU" dirty="0" err="1"/>
              <a:t>résztvevők</a:t>
            </a:r>
            <a:r>
              <a:rPr lang="de-DE" altLang="hu-HU" dirty="0"/>
              <a:t> </a:t>
            </a:r>
            <a:r>
              <a:rPr lang="de-DE" altLang="hu-HU" dirty="0" err="1"/>
              <a:t>lehetnek</a:t>
            </a:r>
            <a:r>
              <a:rPr lang="de-DE" altLang="hu-HU" dirty="0"/>
              <a:t> a </a:t>
            </a:r>
            <a:r>
              <a:rPr lang="de-DE" altLang="hu-HU" dirty="0" err="1"/>
              <a:t>vállalaton</a:t>
            </a:r>
            <a:r>
              <a:rPr lang="de-DE" altLang="hu-HU" dirty="0"/>
              <a:t> </a:t>
            </a:r>
            <a:r>
              <a:rPr lang="de-DE" altLang="hu-HU" dirty="0" err="1"/>
              <a:t>belül</a:t>
            </a:r>
            <a:r>
              <a:rPr lang="de-DE" altLang="hu-HU" dirty="0"/>
              <a:t> </a:t>
            </a:r>
            <a:r>
              <a:rPr lang="de-DE" altLang="hu-HU" dirty="0" err="1"/>
              <a:t>rendelkezésre</a:t>
            </a:r>
            <a:r>
              <a:rPr lang="de-DE" altLang="hu-HU" dirty="0"/>
              <a:t> </a:t>
            </a:r>
            <a:r>
              <a:rPr lang="de-DE" altLang="hu-HU" dirty="0" err="1"/>
              <a:t>álló</a:t>
            </a:r>
            <a:r>
              <a:rPr lang="de-DE" altLang="hu-HU" dirty="0"/>
              <a:t>, </a:t>
            </a:r>
            <a:r>
              <a:rPr lang="de-DE" altLang="hu-HU" dirty="0" err="1"/>
              <a:t>szakértelemmel</a:t>
            </a:r>
            <a:r>
              <a:rPr lang="de-DE" altLang="hu-HU" dirty="0"/>
              <a:t> </a:t>
            </a:r>
            <a:r>
              <a:rPr lang="de-DE" altLang="hu-HU" dirty="0" err="1"/>
              <a:t>bíró</a:t>
            </a:r>
            <a:r>
              <a:rPr lang="de-DE" altLang="hu-HU" dirty="0"/>
              <a:t> </a:t>
            </a:r>
            <a:r>
              <a:rPr lang="de-DE" altLang="hu-HU" dirty="0" err="1"/>
              <a:t>munkatársak</a:t>
            </a:r>
            <a:r>
              <a:rPr lang="de-DE" altLang="hu-HU" dirty="0"/>
              <a:t>, de </a:t>
            </a:r>
            <a:r>
              <a:rPr lang="de-DE" altLang="hu-HU" dirty="0" err="1"/>
              <a:t>támaszkodni</a:t>
            </a:r>
            <a:r>
              <a:rPr lang="de-DE" altLang="hu-HU" dirty="0"/>
              <a:t> </a:t>
            </a:r>
            <a:r>
              <a:rPr lang="de-DE" altLang="hu-HU" dirty="0" err="1"/>
              <a:t>lehet</a:t>
            </a:r>
            <a:r>
              <a:rPr lang="de-DE" altLang="hu-HU" dirty="0"/>
              <a:t> </a:t>
            </a:r>
            <a:r>
              <a:rPr lang="de-DE" altLang="hu-HU" dirty="0" err="1"/>
              <a:t>külső</a:t>
            </a:r>
            <a:r>
              <a:rPr lang="de-DE" altLang="hu-HU" dirty="0"/>
              <a:t> </a:t>
            </a:r>
            <a:r>
              <a:rPr lang="de-DE" altLang="hu-HU" dirty="0" err="1"/>
              <a:t>szakértők</a:t>
            </a:r>
            <a:r>
              <a:rPr lang="de-DE" altLang="hu-HU" dirty="0"/>
              <a:t> </a:t>
            </a:r>
            <a:r>
              <a:rPr lang="de-DE" altLang="hu-HU" dirty="0" err="1"/>
              <a:t>ismereteire</a:t>
            </a:r>
            <a:r>
              <a:rPr lang="de-DE" altLang="hu-HU" dirty="0"/>
              <a:t> </a:t>
            </a:r>
            <a:r>
              <a:rPr lang="de-DE" altLang="hu-HU" dirty="0" err="1"/>
              <a:t>is</a:t>
            </a:r>
            <a:r>
              <a:rPr lang="de-DE" altLang="hu-HU" dirty="0"/>
              <a:t>. 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/>
              <a:t>A </a:t>
            </a:r>
            <a:r>
              <a:rPr lang="de-DE" altLang="hu-HU" dirty="0" err="1"/>
              <a:t>csoport</a:t>
            </a:r>
            <a:r>
              <a:rPr lang="de-DE" altLang="hu-HU" dirty="0"/>
              <a:t> </a:t>
            </a:r>
            <a:r>
              <a:rPr lang="de-DE" altLang="hu-HU" dirty="0" err="1"/>
              <a:t>célja</a:t>
            </a:r>
            <a:r>
              <a:rPr lang="de-DE" altLang="hu-HU" dirty="0"/>
              <a:t> </a:t>
            </a:r>
            <a:r>
              <a:rPr lang="de-DE" altLang="hu-HU" dirty="0" err="1"/>
              <a:t>először</a:t>
            </a:r>
            <a:r>
              <a:rPr lang="de-DE" altLang="hu-HU" dirty="0"/>
              <a:t>, </a:t>
            </a:r>
            <a:r>
              <a:rPr lang="de-DE" altLang="hu-HU" dirty="0" err="1"/>
              <a:t>hogy</a:t>
            </a:r>
            <a:r>
              <a:rPr lang="de-DE" altLang="hu-HU" dirty="0"/>
              <a:t> </a:t>
            </a:r>
            <a:r>
              <a:rPr lang="de-DE" altLang="hu-HU" dirty="0" err="1"/>
              <a:t>minél</a:t>
            </a:r>
            <a:r>
              <a:rPr lang="de-DE" altLang="hu-HU" dirty="0"/>
              <a:t> </a:t>
            </a:r>
            <a:r>
              <a:rPr lang="de-DE" altLang="hu-HU" dirty="0" err="1"/>
              <a:t>több</a:t>
            </a:r>
            <a:r>
              <a:rPr lang="de-DE" altLang="hu-HU" dirty="0"/>
              <a:t> </a:t>
            </a:r>
            <a:r>
              <a:rPr lang="de-DE" altLang="hu-HU" dirty="0" err="1"/>
              <a:t>konkrét</a:t>
            </a:r>
            <a:r>
              <a:rPr lang="de-DE" altLang="hu-HU" dirty="0"/>
              <a:t> </a:t>
            </a:r>
            <a:r>
              <a:rPr lang="de-DE" altLang="hu-HU" dirty="0" err="1"/>
              <a:t>hatótényezőt</a:t>
            </a:r>
            <a:r>
              <a:rPr lang="de-DE" altLang="hu-HU" dirty="0"/>
              <a:t> </a:t>
            </a:r>
            <a:r>
              <a:rPr lang="de-DE" altLang="hu-HU" dirty="0" err="1"/>
              <a:t>felkutasson</a:t>
            </a:r>
            <a:r>
              <a:rPr lang="de-DE" altLang="hu-HU" dirty="0"/>
              <a:t>.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/>
              <a:t> </a:t>
            </a:r>
            <a:r>
              <a:rPr lang="de-DE" altLang="hu-HU" dirty="0" err="1"/>
              <a:t>Ezt</a:t>
            </a:r>
            <a:r>
              <a:rPr lang="de-DE" altLang="hu-HU" dirty="0"/>
              <a:t> </a:t>
            </a:r>
            <a:r>
              <a:rPr lang="de-DE" altLang="hu-HU" dirty="0" err="1"/>
              <a:t>követően</a:t>
            </a:r>
            <a:r>
              <a:rPr lang="de-DE" altLang="hu-HU" dirty="0"/>
              <a:t> </a:t>
            </a:r>
            <a:r>
              <a:rPr lang="de-DE" altLang="hu-HU" dirty="0" err="1"/>
              <a:t>ki</a:t>
            </a:r>
            <a:r>
              <a:rPr lang="de-DE" altLang="hu-HU" dirty="0"/>
              <a:t> </a:t>
            </a:r>
            <a:r>
              <a:rPr lang="de-DE" altLang="hu-HU" dirty="0" err="1"/>
              <a:t>kell</a:t>
            </a:r>
            <a:r>
              <a:rPr lang="de-DE" altLang="hu-HU" dirty="0"/>
              <a:t> </a:t>
            </a:r>
            <a:r>
              <a:rPr lang="de-DE" altLang="hu-HU" dirty="0" err="1"/>
              <a:t>emelni</a:t>
            </a:r>
            <a:r>
              <a:rPr lang="de-DE" altLang="hu-HU" dirty="0"/>
              <a:t> </a:t>
            </a:r>
            <a:r>
              <a:rPr lang="de-DE" altLang="hu-HU" dirty="0" err="1"/>
              <a:t>azt</a:t>
            </a:r>
            <a:r>
              <a:rPr lang="de-DE" altLang="hu-HU" dirty="0"/>
              <a:t> a 12-16 </a:t>
            </a:r>
            <a:r>
              <a:rPr lang="de-DE" altLang="hu-HU" dirty="0" err="1"/>
              <a:t>tényezőt</a:t>
            </a:r>
            <a:r>
              <a:rPr lang="de-DE" altLang="hu-HU" dirty="0"/>
              <a:t>, </a:t>
            </a:r>
            <a:r>
              <a:rPr lang="de-DE" altLang="hu-HU" dirty="0" err="1"/>
              <a:t>amelyek</a:t>
            </a:r>
            <a:r>
              <a:rPr lang="de-DE" altLang="hu-HU" dirty="0"/>
              <a:t> </a:t>
            </a:r>
            <a:r>
              <a:rPr lang="de-DE" altLang="hu-HU" dirty="0" err="1"/>
              <a:t>szerepe</a:t>
            </a:r>
            <a:r>
              <a:rPr lang="de-DE" altLang="hu-HU" dirty="0"/>
              <a:t> </a:t>
            </a:r>
            <a:r>
              <a:rPr lang="de-DE" altLang="hu-HU" dirty="0" err="1"/>
              <a:t>meghatározó</a:t>
            </a:r>
            <a:r>
              <a:rPr lang="de-DE" altLang="hu-HU" dirty="0"/>
              <a:t> </a:t>
            </a:r>
            <a:r>
              <a:rPr lang="de-DE" altLang="hu-HU" dirty="0" err="1"/>
              <a:t>lehet</a:t>
            </a:r>
            <a:r>
              <a:rPr lang="de-DE" altLang="hu-HU" dirty="0"/>
              <a:t> a </a:t>
            </a:r>
            <a:r>
              <a:rPr lang="de-DE" altLang="hu-HU" dirty="0" err="1"/>
              <a:t>vállalkozás</a:t>
            </a:r>
            <a:r>
              <a:rPr lang="de-DE" altLang="hu-HU" dirty="0"/>
              <a:t> </a:t>
            </a:r>
            <a:r>
              <a:rPr lang="de-DE" altLang="hu-HU" dirty="0" err="1"/>
              <a:t>jövője</a:t>
            </a:r>
            <a:r>
              <a:rPr lang="de-DE" altLang="hu-HU" dirty="0"/>
              <a:t> </a:t>
            </a:r>
            <a:r>
              <a:rPr lang="de-DE" altLang="hu-HU" dirty="0" err="1"/>
              <a:t>szempontjából</a:t>
            </a:r>
            <a:r>
              <a:rPr lang="de-DE" altLang="hu-HU" dirty="0"/>
              <a:t>. 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 err="1"/>
              <a:t>Azonosítani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minősíteni</a:t>
            </a:r>
            <a:r>
              <a:rPr lang="de-DE" altLang="hu-HU" dirty="0"/>
              <a:t> </a:t>
            </a:r>
            <a:r>
              <a:rPr lang="de-DE" altLang="hu-HU" dirty="0" err="1"/>
              <a:t>kell</a:t>
            </a:r>
            <a:r>
              <a:rPr lang="de-DE" altLang="hu-HU" dirty="0"/>
              <a:t> a </a:t>
            </a:r>
            <a:r>
              <a:rPr lang="de-DE" altLang="hu-HU" dirty="0" err="1"/>
              <a:t>várható</a:t>
            </a:r>
            <a:r>
              <a:rPr lang="de-DE" altLang="hu-HU" dirty="0"/>
              <a:t> </a:t>
            </a:r>
            <a:r>
              <a:rPr lang="de-DE" altLang="hu-HU" dirty="0" err="1"/>
              <a:t>trendeket</a:t>
            </a:r>
            <a:r>
              <a:rPr lang="de-DE" altLang="hu-HU" dirty="0"/>
              <a:t>, </a:t>
            </a:r>
            <a:r>
              <a:rPr lang="de-DE" altLang="hu-HU" dirty="0" err="1"/>
              <a:t>majd</a:t>
            </a:r>
            <a:r>
              <a:rPr lang="de-DE" altLang="hu-HU" dirty="0"/>
              <a:t> </a:t>
            </a:r>
            <a:r>
              <a:rPr lang="de-DE" altLang="hu-HU" dirty="0" err="1"/>
              <a:t>meg</a:t>
            </a:r>
            <a:r>
              <a:rPr lang="de-DE" altLang="hu-HU" dirty="0"/>
              <a:t> </a:t>
            </a:r>
            <a:r>
              <a:rPr lang="de-DE" altLang="hu-HU" dirty="0" err="1"/>
              <a:t>kell</a:t>
            </a:r>
            <a:r>
              <a:rPr lang="de-DE" altLang="hu-HU" dirty="0"/>
              <a:t> </a:t>
            </a:r>
            <a:r>
              <a:rPr lang="de-DE" altLang="hu-HU" dirty="0" err="1"/>
              <a:t>becsülni</a:t>
            </a:r>
            <a:r>
              <a:rPr lang="de-DE" altLang="hu-HU" dirty="0"/>
              <a:t> a </a:t>
            </a:r>
            <a:r>
              <a:rPr lang="de-DE" altLang="hu-HU" dirty="0" err="1"/>
              <a:t>vállalkozásra</a:t>
            </a:r>
            <a:r>
              <a:rPr lang="de-DE" altLang="hu-HU" dirty="0"/>
              <a:t> </a:t>
            </a:r>
            <a:r>
              <a:rPr lang="de-DE" altLang="hu-HU" dirty="0" err="1"/>
              <a:t>várhatóan</a:t>
            </a:r>
            <a:r>
              <a:rPr lang="de-DE" altLang="hu-HU" dirty="0"/>
              <a:t> </a:t>
            </a:r>
            <a:r>
              <a:rPr lang="de-DE" altLang="hu-HU" dirty="0" err="1"/>
              <a:t>gyakorolt</a:t>
            </a:r>
            <a:r>
              <a:rPr lang="de-DE" altLang="hu-HU" dirty="0"/>
              <a:t> </a:t>
            </a:r>
            <a:r>
              <a:rPr lang="de-DE" altLang="hu-HU" dirty="0" err="1"/>
              <a:t>hatásukat</a:t>
            </a:r>
            <a:r>
              <a:rPr lang="de-DE" altLang="hu-HU" dirty="0"/>
              <a:t>. 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/>
              <a:t>A PEST</a:t>
            </a:r>
            <a:r>
              <a:rPr lang="hu-HU" altLang="hu-HU" dirty="0"/>
              <a:t>(EL)</a:t>
            </a:r>
            <a:r>
              <a:rPr lang="de-DE" altLang="hu-HU" dirty="0"/>
              <a:t> </a:t>
            </a:r>
            <a:r>
              <a:rPr lang="de-DE" altLang="hu-HU" dirty="0" err="1"/>
              <a:t>elemzés</a:t>
            </a:r>
            <a:r>
              <a:rPr lang="de-DE" altLang="hu-HU" dirty="0"/>
              <a:t> </a:t>
            </a:r>
            <a:r>
              <a:rPr lang="de-DE" altLang="hu-HU" dirty="0" err="1"/>
              <a:t>kimenete</a:t>
            </a:r>
            <a:r>
              <a:rPr lang="de-DE" altLang="hu-HU" dirty="0"/>
              <a:t> </a:t>
            </a:r>
            <a:r>
              <a:rPr lang="de-DE" altLang="hu-HU" dirty="0" err="1"/>
              <a:t>egy</a:t>
            </a:r>
            <a:r>
              <a:rPr lang="de-DE" altLang="hu-HU" dirty="0"/>
              <a:t> </a:t>
            </a:r>
            <a:r>
              <a:rPr lang="de-DE" altLang="hu-HU" dirty="0" err="1"/>
              <a:t>lista</a:t>
            </a:r>
            <a:r>
              <a:rPr lang="de-DE" altLang="hu-HU" dirty="0"/>
              <a:t>, </a:t>
            </a:r>
            <a:r>
              <a:rPr lang="de-DE" altLang="hu-HU" dirty="0" err="1"/>
              <a:t>amely</a:t>
            </a:r>
            <a:r>
              <a:rPr lang="de-DE" altLang="hu-HU" dirty="0"/>
              <a:t> </a:t>
            </a:r>
            <a:r>
              <a:rPr lang="de-DE" altLang="hu-HU" dirty="0" err="1"/>
              <a:t>tartalmazza</a:t>
            </a:r>
            <a:r>
              <a:rPr lang="de-DE" altLang="hu-HU" dirty="0"/>
              <a:t> a </a:t>
            </a:r>
            <a:r>
              <a:rPr lang="de-DE" altLang="hu-HU" dirty="0" err="1"/>
              <a:t>vállalkozásra</a:t>
            </a:r>
            <a:r>
              <a:rPr lang="de-DE" altLang="hu-HU" dirty="0"/>
              <a:t> </a:t>
            </a:r>
            <a:r>
              <a:rPr lang="de-DE" altLang="hu-HU" dirty="0" err="1"/>
              <a:t>ható</a:t>
            </a:r>
            <a:r>
              <a:rPr lang="de-DE" altLang="hu-HU" dirty="0"/>
              <a:t> </a:t>
            </a:r>
            <a:r>
              <a:rPr lang="de-DE" altLang="hu-HU" dirty="0" err="1"/>
              <a:t>fontos</a:t>
            </a:r>
            <a:r>
              <a:rPr lang="de-DE" altLang="hu-HU" dirty="0"/>
              <a:t> </a:t>
            </a:r>
            <a:r>
              <a:rPr lang="de-DE" altLang="hu-HU" dirty="0" err="1"/>
              <a:t>tendenciákat</a:t>
            </a:r>
            <a:r>
              <a:rPr lang="de-DE" altLang="hu-HU" dirty="0"/>
              <a:t>. 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 err="1"/>
              <a:t>Ezeket</a:t>
            </a:r>
            <a:r>
              <a:rPr lang="de-DE" altLang="hu-HU" dirty="0"/>
              <a:t> </a:t>
            </a:r>
            <a:r>
              <a:rPr lang="de-DE" altLang="hu-HU" dirty="0" err="1"/>
              <a:t>figyelembe</a:t>
            </a:r>
            <a:r>
              <a:rPr lang="de-DE" altLang="hu-HU" dirty="0"/>
              <a:t> </a:t>
            </a:r>
            <a:r>
              <a:rPr lang="de-DE" altLang="hu-HU" dirty="0" err="1"/>
              <a:t>kell</a:t>
            </a:r>
            <a:r>
              <a:rPr lang="de-DE" altLang="hu-HU" dirty="0"/>
              <a:t> </a:t>
            </a:r>
            <a:r>
              <a:rPr lang="de-DE" altLang="hu-HU" dirty="0" err="1"/>
              <a:t>vennie</a:t>
            </a:r>
            <a:r>
              <a:rPr lang="de-DE" altLang="hu-HU" dirty="0"/>
              <a:t> a </a:t>
            </a:r>
            <a:r>
              <a:rPr lang="de-DE" altLang="hu-HU" dirty="0" err="1"/>
              <a:t>vállalkozásnak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alkalmazkodási</a:t>
            </a:r>
            <a:r>
              <a:rPr lang="de-DE" altLang="hu-HU" dirty="0"/>
              <a:t> </a:t>
            </a:r>
            <a:r>
              <a:rPr lang="de-DE" altLang="hu-HU" dirty="0" err="1"/>
              <a:t>folyamatban</a:t>
            </a:r>
            <a:r>
              <a:rPr lang="de-DE" altLang="hu-HU" dirty="0"/>
              <a:t>. </a:t>
            </a:r>
            <a:endParaRPr lang="hu-HU" altLang="hu-HU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altLang="hu-HU" dirty="0"/>
              <a:t>A PEST</a:t>
            </a:r>
            <a:r>
              <a:rPr lang="hu-HU" altLang="hu-HU" dirty="0"/>
              <a:t>(EL)</a:t>
            </a:r>
            <a:r>
              <a:rPr lang="de-DE" altLang="hu-HU" dirty="0"/>
              <a:t> </a:t>
            </a:r>
            <a:r>
              <a:rPr lang="de-DE" altLang="hu-HU" dirty="0" err="1"/>
              <a:t>elemzés</a:t>
            </a:r>
            <a:r>
              <a:rPr lang="de-DE" altLang="hu-HU" dirty="0"/>
              <a:t> </a:t>
            </a:r>
            <a:r>
              <a:rPr lang="de-DE" altLang="hu-HU" dirty="0" err="1"/>
              <a:t>eredménye</a:t>
            </a:r>
            <a:r>
              <a:rPr lang="de-DE" altLang="hu-HU" dirty="0"/>
              <a:t> a </a:t>
            </a:r>
            <a:r>
              <a:rPr lang="de-DE" altLang="hu-HU" dirty="0" err="1"/>
              <a:t>stratégia</a:t>
            </a:r>
            <a:r>
              <a:rPr lang="de-DE" altLang="hu-HU" dirty="0"/>
              <a:t> </a:t>
            </a:r>
            <a:r>
              <a:rPr lang="de-DE" altLang="hu-HU" dirty="0" err="1"/>
              <a:t>megalkotásának</a:t>
            </a:r>
            <a:r>
              <a:rPr lang="de-DE" altLang="hu-HU" dirty="0"/>
              <a:t> </a:t>
            </a:r>
            <a:r>
              <a:rPr lang="de-DE" altLang="hu-HU" dirty="0" err="1"/>
              <a:t>egyik</a:t>
            </a:r>
            <a:r>
              <a:rPr lang="de-DE" altLang="hu-HU" dirty="0"/>
              <a:t> </a:t>
            </a:r>
            <a:r>
              <a:rPr lang="de-DE" altLang="hu-HU" dirty="0" err="1"/>
              <a:t>bemenetét</a:t>
            </a:r>
            <a:r>
              <a:rPr lang="de-DE" altLang="hu-HU" dirty="0"/>
              <a:t> </a:t>
            </a:r>
            <a:r>
              <a:rPr lang="de-DE" altLang="hu-HU" dirty="0" err="1"/>
              <a:t>képezi</a:t>
            </a:r>
            <a:r>
              <a:rPr lang="de-DE" altLang="hu-HU" dirty="0"/>
              <a:t>.</a:t>
            </a:r>
            <a:r>
              <a:rPr lang="hu-HU" altLang="hu-HU" dirty="0" smtClean="0"/>
              <a:t>”</a:t>
            </a:r>
          </a:p>
          <a:p>
            <a:pPr marL="0" indent="0" algn="r">
              <a:buNone/>
            </a:pPr>
            <a:r>
              <a:rPr lang="hu-HU" altLang="hu-HU" dirty="0"/>
              <a:t>	</a:t>
            </a:r>
            <a:r>
              <a:rPr lang="hu-HU" altLang="hu-HU" dirty="0" smtClean="0"/>
              <a:t>							</a:t>
            </a:r>
            <a:r>
              <a:rPr lang="hu-HU" altLang="hu-HU" dirty="0"/>
              <a:t>(Szabó, 2006)</a:t>
            </a:r>
            <a:endParaRPr lang="de-DE" altLang="hu-HU" dirty="0"/>
          </a:p>
          <a:p>
            <a:endParaRPr lang="de-DE" altLang="hu-HU" dirty="0"/>
          </a:p>
          <a:p>
            <a:pPr marL="0" indent="0">
              <a:buNone/>
            </a:pPr>
            <a:r>
              <a:rPr lang="hu-HU" altLang="hu-HU" b="1" dirty="0" smtClean="0">
                <a:solidFill>
                  <a:schemeClr val="accent1">
                    <a:lumMod val="75000"/>
                  </a:schemeClr>
                </a:solidFill>
              </a:rPr>
              <a:t>PESTEL elemzésre szükség van az üzleti, vállalati gyakorlatban:</a:t>
            </a:r>
          </a:p>
          <a:p>
            <a:pPr marL="0" indent="0">
              <a:buNone/>
            </a:pPr>
            <a:endParaRPr lang="hu-HU" altLang="hu-HU" dirty="0"/>
          </a:p>
          <a:p>
            <a:pPr>
              <a:buFont typeface="Wingdings" panose="05000000000000000000" pitchFamily="2" charset="2"/>
              <a:buChar char="à"/>
            </a:pPr>
            <a:r>
              <a:rPr lang="hu-HU" altLang="hu-HU" b="1" dirty="0" smtClean="0">
                <a:sym typeface="Wingdings" panose="05000000000000000000" pitchFamily="2" charset="2"/>
              </a:rPr>
              <a:t>Pályázati  projekttervben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altLang="hu-HU" b="1" dirty="0" smtClean="0">
                <a:sym typeface="Wingdings" panose="05000000000000000000" pitchFamily="2" charset="2"/>
              </a:rPr>
              <a:t>Banki hitelkérelemben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altLang="hu-HU" b="1" dirty="0">
                <a:sym typeface="Wingdings" panose="05000000000000000000" pitchFamily="2" charset="2"/>
              </a:rPr>
              <a:t> </a:t>
            </a:r>
            <a:r>
              <a:rPr lang="hu-HU" altLang="hu-HU" b="1" dirty="0" smtClean="0">
                <a:sym typeface="Wingdings" panose="05000000000000000000" pitchFamily="2" charset="2"/>
              </a:rPr>
              <a:t>Befektető bevonásakor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altLang="hu-HU" b="1" dirty="0">
                <a:sym typeface="Wingdings" panose="05000000000000000000" pitchFamily="2" charset="2"/>
              </a:rPr>
              <a:t> </a:t>
            </a:r>
            <a:r>
              <a:rPr lang="hu-HU" altLang="hu-HU" b="1" dirty="0" smtClean="0">
                <a:sym typeface="Wingdings" panose="05000000000000000000" pitchFamily="2" charset="2"/>
              </a:rPr>
              <a:t>Tulajdonosváltáskor</a:t>
            </a:r>
          </a:p>
          <a:p>
            <a:pPr marL="0" indent="0">
              <a:buNone/>
            </a:pPr>
            <a:r>
              <a:rPr lang="hu-HU" altLang="hu-HU" b="1" dirty="0" smtClean="0">
                <a:sym typeface="Wingdings" panose="05000000000000000000" pitchFamily="2" charset="2"/>
              </a:rPr>
              <a:t>( általában az üzleti terv készítésekor) </a:t>
            </a:r>
            <a:endParaRPr lang="hu-HU" altLang="hu-HU" b="1" dirty="0"/>
          </a:p>
          <a:p>
            <a:pPr marL="0" indent="0">
              <a:buNone/>
            </a:pPr>
            <a:endParaRPr lang="hu-HU" altLang="hu-HU" dirty="0"/>
          </a:p>
          <a:p>
            <a:pPr eaLnBrk="1" hangingPunct="1"/>
            <a:endParaRPr lang="hu-HU" altLang="hu-HU" dirty="0"/>
          </a:p>
        </p:txBody>
      </p:sp>
      <p:sp>
        <p:nvSpPr>
          <p:cNvPr id="2" name="Szövegdoboz 1"/>
          <p:cNvSpPr txBox="1"/>
          <p:nvPr/>
        </p:nvSpPr>
        <p:spPr>
          <a:xfrm>
            <a:off x="9577140" y="4668251"/>
            <a:ext cx="2213811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 smtClean="0">
                <a:solidFill>
                  <a:schemeClr val="accent3">
                    <a:lumMod val="50000"/>
                  </a:schemeClr>
                </a:solidFill>
              </a:rPr>
              <a:t>Banki vagy befektetői elbírálásra készülő üzleti tervek, illetve pályázati projekttervek részét képezik ez az elemzés!</a:t>
            </a:r>
            <a:endParaRPr lang="hu-HU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9E62D73F-5D22-4B2C-AD55-03B8D71D02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hu-HU" altLang="hu-HU" sz="4800" dirty="0"/>
              <a:t>A vállalat szűk környezete: SWOT </a:t>
            </a:r>
            <a:r>
              <a:rPr lang="hu-HU" altLang="hu-HU" sz="4800" dirty="0" smtClean="0"/>
              <a:t>elemzés és piactérkép</a:t>
            </a:r>
            <a:endParaRPr lang="de-DE" altLang="hu-HU" sz="4800" dirty="0"/>
          </a:p>
        </p:txBody>
      </p:sp>
    </p:spTree>
    <p:extLst>
      <p:ext uri="{BB962C8B-B14F-4D97-AF65-F5344CB8AC3E}">
        <p14:creationId xmlns:p14="http://schemas.microsoft.com/office/powerpoint/2010/main" val="39306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ia számának helye 5">
            <a:extLst>
              <a:ext uri="{FF2B5EF4-FFF2-40B4-BE49-F238E27FC236}">
                <a16:creationId xmlns:a16="http://schemas.microsoft.com/office/drawing/2014/main" id="{02B5D615-3BCE-427A-AE57-E793FB25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0913FF-6879-4987-A980-971644FB0FFC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A0517D1-3381-40B2-83AF-7C0425FF9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 SWOT elemzés</a:t>
            </a:r>
            <a:endParaRPr lang="de-DE" altLang="hu-HU" sz="2800"/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FFC6CC7-2C04-48A2-8AC4-A1F21166F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de-DE" altLang="hu-HU"/>
              <a:t>A SWOT elemzéssel feltérképezhetjük egy piac, iparág, üzlet, termék, szolgáltatás stb. piaci életképességét, illetve megismerhetjük, hogy mely feladatok a legfontosabbak stratégiai szempontból. </a:t>
            </a:r>
            <a:endParaRPr lang="hu-HU" altLang="hu-HU"/>
          </a:p>
          <a:p>
            <a:pPr>
              <a:lnSpc>
                <a:spcPct val="90000"/>
              </a:lnSpc>
            </a:pPr>
            <a:endParaRPr lang="hu-HU" altLang="hu-HU"/>
          </a:p>
          <a:p>
            <a:pPr>
              <a:lnSpc>
                <a:spcPct val="90000"/>
              </a:lnSpc>
            </a:pPr>
            <a:r>
              <a:rPr lang="de-DE" altLang="hu-HU"/>
              <a:t>A </a:t>
            </a:r>
            <a:r>
              <a:rPr lang="de-DE" altLang="hu-HU" b="1"/>
              <a:t>SWOT</a:t>
            </a:r>
            <a:r>
              <a:rPr lang="de-DE" altLang="hu-HU"/>
              <a:t> egy angol mozaikszó, 4 szó kezdőbetűiből áll össze: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hu-HU" b="1"/>
              <a:t>S</a:t>
            </a:r>
            <a:r>
              <a:rPr lang="de-DE" altLang="hu-HU"/>
              <a:t>trengths - erősségek 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hu-HU" b="1"/>
              <a:t>W</a:t>
            </a:r>
            <a:r>
              <a:rPr lang="de-DE" altLang="hu-HU"/>
              <a:t>eaknesses - gyengeségek 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hu-HU" b="1"/>
              <a:t>O</a:t>
            </a:r>
            <a:r>
              <a:rPr lang="de-DE" altLang="hu-HU"/>
              <a:t>pportunities - lehetőségek 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de-DE" altLang="hu-HU" b="1"/>
              <a:t>T</a:t>
            </a:r>
            <a:r>
              <a:rPr lang="de-DE" altLang="hu-HU"/>
              <a:t>hreats - veszélyek</a:t>
            </a:r>
          </a:p>
        </p:txBody>
      </p:sp>
    </p:spTree>
    <p:extLst>
      <p:ext uri="{BB962C8B-B14F-4D97-AF65-F5344CB8AC3E}">
        <p14:creationId xmlns:p14="http://schemas.microsoft.com/office/powerpoint/2010/main" val="36162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ia számának helye 5">
            <a:extLst>
              <a:ext uri="{FF2B5EF4-FFF2-40B4-BE49-F238E27FC236}">
                <a16:creationId xmlns:a16="http://schemas.microsoft.com/office/drawing/2014/main" id="{BF33C677-7F51-4EFE-B2E7-D2383F49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01AFC-1253-4CE4-A68B-3C7AB02B95DB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686DA2D-3BFC-48E0-B0C2-FC020E922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 dirty="0"/>
              <a:t>A SWOT elemzés*</a:t>
            </a:r>
            <a:endParaRPr lang="de-DE" altLang="hu-HU" sz="2800" dirty="0"/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E9113C3F-D982-4029-BDCF-9E9CCD6E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656" y="2011680"/>
            <a:ext cx="10753725" cy="4614203"/>
          </a:xfrm>
        </p:spPr>
        <p:txBody>
          <a:bodyPr>
            <a:normAutofit fontScale="77500" lnSpcReduction="20000"/>
          </a:bodyPr>
          <a:lstStyle/>
          <a:p>
            <a:r>
              <a:rPr lang="de-DE" altLang="hu-HU" b="1" dirty="0" err="1"/>
              <a:t>Gyengeségek</a:t>
            </a:r>
            <a:r>
              <a:rPr lang="de-DE" altLang="hu-HU" dirty="0"/>
              <a:t>: </a:t>
            </a:r>
            <a:r>
              <a:rPr lang="de-DE" altLang="hu-HU" dirty="0" err="1"/>
              <a:t>belső</a:t>
            </a:r>
            <a:r>
              <a:rPr lang="de-DE" altLang="hu-HU" dirty="0"/>
              <a:t> </a:t>
            </a:r>
            <a:r>
              <a:rPr lang="de-DE" altLang="hu-HU" dirty="0" err="1"/>
              <a:t>tényezők</a:t>
            </a:r>
            <a:r>
              <a:rPr lang="de-DE" altLang="hu-HU" dirty="0"/>
              <a:t>: </a:t>
            </a:r>
            <a:r>
              <a:rPr lang="de-DE" altLang="hu-HU" dirty="0" err="1"/>
              <a:t>olyan</a:t>
            </a:r>
            <a:r>
              <a:rPr lang="de-DE" altLang="hu-HU" dirty="0"/>
              <a:t> </a:t>
            </a:r>
            <a:r>
              <a:rPr lang="de-DE" altLang="hu-HU" dirty="0" err="1"/>
              <a:t>dolgok</a:t>
            </a:r>
            <a:r>
              <a:rPr lang="de-DE" altLang="hu-HU" dirty="0"/>
              <a:t>, </a:t>
            </a:r>
            <a:r>
              <a:rPr lang="de-DE" altLang="hu-HU" dirty="0" err="1"/>
              <a:t>amik</a:t>
            </a:r>
            <a:r>
              <a:rPr lang="de-DE" altLang="hu-HU" dirty="0"/>
              <a:t> </a:t>
            </a:r>
            <a:r>
              <a:rPr lang="de-DE" altLang="hu-HU" dirty="0" err="1"/>
              <a:t>nem</a:t>
            </a:r>
            <a:r>
              <a:rPr lang="de-DE" altLang="hu-HU" dirty="0"/>
              <a:t> </a:t>
            </a:r>
            <a:r>
              <a:rPr lang="de-DE" altLang="hu-HU" dirty="0" err="1"/>
              <a:t>jól</a:t>
            </a:r>
            <a:r>
              <a:rPr lang="de-DE" altLang="hu-HU" dirty="0"/>
              <a:t> </a:t>
            </a:r>
            <a:r>
              <a:rPr lang="de-DE" altLang="hu-HU" dirty="0" err="1"/>
              <a:t>működnek</a:t>
            </a:r>
            <a:r>
              <a:rPr lang="de-DE" altLang="hu-HU" dirty="0"/>
              <a:t>, de </a:t>
            </a:r>
            <a:r>
              <a:rPr lang="de-DE" altLang="hu-HU" dirty="0" err="1"/>
              <a:t>lehet</a:t>
            </a:r>
            <a:r>
              <a:rPr lang="de-DE" altLang="hu-HU" dirty="0"/>
              <a:t> </a:t>
            </a:r>
            <a:r>
              <a:rPr lang="de-DE" altLang="hu-HU" dirty="0" err="1"/>
              <a:t>rá</a:t>
            </a:r>
            <a:r>
              <a:rPr lang="de-DE" altLang="hu-HU" dirty="0"/>
              <a:t> </a:t>
            </a:r>
            <a:r>
              <a:rPr lang="de-DE" altLang="hu-HU" dirty="0" err="1"/>
              <a:t>befolyás</a:t>
            </a:r>
            <a:r>
              <a:rPr lang="de-DE" altLang="hu-HU" dirty="0"/>
              <a:t>, </a:t>
            </a:r>
            <a:r>
              <a:rPr lang="de-DE" altLang="hu-HU" dirty="0" err="1"/>
              <a:t>hogy</a:t>
            </a:r>
            <a:r>
              <a:rPr lang="de-DE" altLang="hu-HU" dirty="0"/>
              <a:t> jobb </a:t>
            </a:r>
            <a:r>
              <a:rPr lang="de-DE" altLang="hu-HU" dirty="0" err="1" smtClean="0"/>
              <a:t>legyen</a:t>
            </a:r>
            <a:endParaRPr lang="de-DE" altLang="hu-HU" dirty="0"/>
          </a:p>
          <a:p>
            <a:r>
              <a:rPr lang="de-DE" altLang="hu-HU" b="1" dirty="0" err="1"/>
              <a:t>Erősségek</a:t>
            </a:r>
            <a:r>
              <a:rPr lang="de-DE" altLang="hu-HU" dirty="0"/>
              <a:t>: </a:t>
            </a:r>
            <a:r>
              <a:rPr lang="de-DE" altLang="hu-HU" dirty="0" err="1"/>
              <a:t>belső</a:t>
            </a:r>
            <a:r>
              <a:rPr lang="de-DE" altLang="hu-HU" dirty="0"/>
              <a:t> </a:t>
            </a:r>
            <a:r>
              <a:rPr lang="de-DE" altLang="hu-HU" dirty="0" err="1"/>
              <a:t>tényezők</a:t>
            </a:r>
            <a:r>
              <a:rPr lang="de-DE" altLang="hu-HU" dirty="0"/>
              <a:t>: </a:t>
            </a:r>
            <a:r>
              <a:rPr lang="de-DE" altLang="hu-HU" dirty="0" err="1"/>
              <a:t>pozitív</a:t>
            </a:r>
            <a:r>
              <a:rPr lang="de-DE" altLang="hu-HU" dirty="0"/>
              <a:t> </a:t>
            </a:r>
            <a:r>
              <a:rPr lang="de-DE" altLang="hu-HU" dirty="0" err="1"/>
              <a:t>dolgok</a:t>
            </a:r>
            <a:r>
              <a:rPr lang="de-DE" altLang="hu-HU" dirty="0"/>
              <a:t>, </a:t>
            </a:r>
            <a:r>
              <a:rPr lang="de-DE" altLang="hu-HU" dirty="0" err="1"/>
              <a:t>amik</a:t>
            </a:r>
            <a:r>
              <a:rPr lang="de-DE" altLang="hu-HU" dirty="0"/>
              <a:t> </a:t>
            </a:r>
            <a:r>
              <a:rPr lang="de-DE" altLang="hu-HU" dirty="0" err="1"/>
              <a:t>jól</a:t>
            </a:r>
            <a:r>
              <a:rPr lang="de-DE" altLang="hu-HU" dirty="0"/>
              <a:t> </a:t>
            </a:r>
            <a:r>
              <a:rPr lang="de-DE" altLang="hu-HU" dirty="0" err="1"/>
              <a:t>működnek</a:t>
            </a:r>
            <a:r>
              <a:rPr lang="de-DE" altLang="hu-HU" dirty="0"/>
              <a:t>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lehet</a:t>
            </a:r>
            <a:r>
              <a:rPr lang="de-DE" altLang="hu-HU" dirty="0"/>
              <a:t> </a:t>
            </a:r>
            <a:r>
              <a:rPr lang="de-DE" altLang="hu-HU" dirty="0" err="1"/>
              <a:t>rá</a:t>
            </a:r>
            <a:r>
              <a:rPr lang="de-DE" altLang="hu-HU" dirty="0"/>
              <a:t> </a:t>
            </a:r>
            <a:r>
              <a:rPr lang="de-DE" altLang="hu-HU" dirty="0" err="1"/>
              <a:t>befolyás</a:t>
            </a:r>
            <a:r>
              <a:rPr lang="de-DE" altLang="hu-HU" dirty="0"/>
              <a:t>, </a:t>
            </a:r>
            <a:r>
              <a:rPr lang="de-DE" altLang="hu-HU" dirty="0" err="1"/>
              <a:t>hogy</a:t>
            </a:r>
            <a:r>
              <a:rPr lang="de-DE" altLang="hu-HU" dirty="0"/>
              <a:t> </a:t>
            </a:r>
            <a:r>
              <a:rPr lang="de-DE" altLang="hu-HU" dirty="0" err="1"/>
              <a:t>még</a:t>
            </a:r>
            <a:r>
              <a:rPr lang="de-DE" altLang="hu-HU" dirty="0"/>
              <a:t> </a:t>
            </a:r>
            <a:r>
              <a:rPr lang="de-DE" altLang="hu-HU" dirty="0" err="1"/>
              <a:t>jobban</a:t>
            </a:r>
            <a:r>
              <a:rPr lang="de-DE" altLang="hu-HU" dirty="0"/>
              <a:t> </a:t>
            </a:r>
            <a:r>
              <a:rPr lang="de-DE" altLang="hu-HU" dirty="0" err="1"/>
              <a:t>működjenek</a:t>
            </a:r>
            <a:r>
              <a:rPr lang="de-DE" altLang="hu-HU" dirty="0"/>
              <a:t>. </a:t>
            </a:r>
            <a:endParaRPr lang="hu-HU" altLang="hu-HU" dirty="0" smtClean="0"/>
          </a:p>
          <a:p>
            <a:endParaRPr lang="hu-HU" altLang="hu-HU" dirty="0"/>
          </a:p>
          <a:p>
            <a:r>
              <a:rPr lang="hu-HU" altLang="hu-HU" b="1" dirty="0" smtClean="0">
                <a:solidFill>
                  <a:schemeClr val="accent4">
                    <a:lumMod val="75000"/>
                  </a:schemeClr>
                </a:solidFill>
              </a:rPr>
              <a:t>Pl.: a menedzsment tapasztalata és szakértelme, a munkaerő képzettsége, a termék minősége, a vállalat pénzügyi helyzete, valamint a márka erőssége.</a:t>
            </a:r>
            <a:endParaRPr lang="de-DE" altLang="hu-HU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altLang="hu-HU" b="1" dirty="0" err="1"/>
              <a:t>Lehetőségek</a:t>
            </a:r>
            <a:r>
              <a:rPr lang="de-DE" altLang="hu-HU" dirty="0"/>
              <a:t>: </a:t>
            </a:r>
            <a:r>
              <a:rPr lang="de-DE" altLang="hu-HU" dirty="0" err="1"/>
              <a:t>külső</a:t>
            </a:r>
            <a:r>
              <a:rPr lang="de-DE" altLang="hu-HU" dirty="0"/>
              <a:t> </a:t>
            </a:r>
            <a:r>
              <a:rPr lang="de-DE" altLang="hu-HU" dirty="0" err="1"/>
              <a:t>tényezők</a:t>
            </a:r>
            <a:r>
              <a:rPr lang="de-DE" altLang="hu-HU" dirty="0"/>
              <a:t>: </a:t>
            </a:r>
            <a:r>
              <a:rPr lang="de-DE" altLang="hu-HU" dirty="0" err="1"/>
              <a:t>olyan</a:t>
            </a:r>
            <a:r>
              <a:rPr lang="de-DE" altLang="hu-HU" dirty="0"/>
              <a:t> </a:t>
            </a:r>
            <a:r>
              <a:rPr lang="de-DE" altLang="hu-HU" dirty="0" err="1"/>
              <a:t>adottságok</a:t>
            </a:r>
            <a:r>
              <a:rPr lang="de-DE" altLang="hu-HU" dirty="0"/>
              <a:t>, </a:t>
            </a:r>
            <a:r>
              <a:rPr lang="de-DE" altLang="hu-HU" dirty="0" err="1"/>
              <a:t>amelyeket</a:t>
            </a:r>
            <a:r>
              <a:rPr lang="de-DE" altLang="hu-HU" dirty="0"/>
              <a:t> </a:t>
            </a:r>
            <a:r>
              <a:rPr lang="de-DE" altLang="hu-HU" dirty="0" err="1"/>
              <a:t>nem</a:t>
            </a:r>
            <a:r>
              <a:rPr lang="de-DE" altLang="hu-HU" dirty="0"/>
              <a:t> </a:t>
            </a:r>
            <a:r>
              <a:rPr lang="de-DE" altLang="hu-HU" dirty="0" err="1"/>
              <a:t>tudunk</a:t>
            </a:r>
            <a:r>
              <a:rPr lang="de-DE" altLang="hu-HU" dirty="0"/>
              <a:t> </a:t>
            </a:r>
            <a:r>
              <a:rPr lang="de-DE" altLang="hu-HU" dirty="0" err="1"/>
              <a:t>befolyásolni</a:t>
            </a:r>
            <a:r>
              <a:rPr lang="de-DE" altLang="hu-HU" dirty="0"/>
              <a:t>, de </a:t>
            </a:r>
            <a:r>
              <a:rPr lang="de-DE" altLang="hu-HU" dirty="0" err="1"/>
              <a:t>kedvezőek</a:t>
            </a:r>
            <a:r>
              <a:rPr lang="de-DE" altLang="hu-HU" dirty="0"/>
              <a:t>,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rájuk</a:t>
            </a:r>
            <a:r>
              <a:rPr lang="de-DE" altLang="hu-HU" dirty="0"/>
              <a:t> </a:t>
            </a:r>
            <a:r>
              <a:rPr lang="de-DE" altLang="hu-HU" dirty="0" err="1"/>
              <a:t>építve</a:t>
            </a:r>
            <a:r>
              <a:rPr lang="de-DE" altLang="hu-HU" dirty="0"/>
              <a:t> </a:t>
            </a:r>
            <a:r>
              <a:rPr lang="de-DE" altLang="hu-HU" dirty="0" err="1"/>
              <a:t>kihasználhatjuk</a:t>
            </a:r>
            <a:r>
              <a:rPr lang="de-DE" altLang="hu-HU" dirty="0"/>
              <a:t> </a:t>
            </a:r>
            <a:r>
              <a:rPr lang="de-DE" altLang="hu-HU" dirty="0" err="1"/>
              <a:t>az</a:t>
            </a:r>
            <a:r>
              <a:rPr lang="de-DE" altLang="hu-HU" dirty="0"/>
              <a:t> </a:t>
            </a:r>
            <a:r>
              <a:rPr lang="de-DE" altLang="hu-HU" dirty="0" err="1"/>
              <a:t>erősségeinket</a:t>
            </a:r>
            <a:r>
              <a:rPr lang="de-DE" altLang="hu-HU" dirty="0"/>
              <a:t>. </a:t>
            </a:r>
          </a:p>
          <a:p>
            <a:r>
              <a:rPr lang="de-DE" altLang="hu-HU" b="1" dirty="0" err="1"/>
              <a:t>Veszélyek</a:t>
            </a:r>
            <a:r>
              <a:rPr lang="de-DE" altLang="hu-HU" dirty="0"/>
              <a:t>: </a:t>
            </a:r>
            <a:r>
              <a:rPr lang="de-DE" altLang="hu-HU" dirty="0" err="1"/>
              <a:t>külső</a:t>
            </a:r>
            <a:r>
              <a:rPr lang="de-DE" altLang="hu-HU" dirty="0"/>
              <a:t> </a:t>
            </a:r>
            <a:r>
              <a:rPr lang="de-DE" altLang="hu-HU" dirty="0" err="1"/>
              <a:t>tényezők</a:t>
            </a:r>
            <a:r>
              <a:rPr lang="de-DE" altLang="hu-HU" dirty="0"/>
              <a:t>: </a:t>
            </a:r>
            <a:r>
              <a:rPr lang="de-DE" altLang="hu-HU" dirty="0" err="1"/>
              <a:t>olyan</a:t>
            </a:r>
            <a:r>
              <a:rPr lang="de-DE" altLang="hu-HU" dirty="0"/>
              <a:t> </a:t>
            </a:r>
            <a:r>
              <a:rPr lang="de-DE" altLang="hu-HU" dirty="0" err="1"/>
              <a:t>korlátok</a:t>
            </a:r>
            <a:r>
              <a:rPr lang="de-DE" altLang="hu-HU" dirty="0"/>
              <a:t>, </a:t>
            </a:r>
            <a:r>
              <a:rPr lang="de-DE" altLang="hu-HU" dirty="0" err="1"/>
              <a:t>negatív</a:t>
            </a:r>
            <a:r>
              <a:rPr lang="de-DE" altLang="hu-HU" dirty="0"/>
              <a:t> </a:t>
            </a:r>
            <a:r>
              <a:rPr lang="de-DE" altLang="hu-HU" dirty="0" err="1"/>
              <a:t>tényezők</a:t>
            </a:r>
            <a:r>
              <a:rPr lang="de-DE" altLang="hu-HU" dirty="0"/>
              <a:t>, </a:t>
            </a:r>
            <a:r>
              <a:rPr lang="de-DE" altLang="hu-HU" dirty="0" err="1"/>
              <a:t>amelyeket</a:t>
            </a:r>
            <a:r>
              <a:rPr lang="de-DE" altLang="hu-HU" dirty="0"/>
              <a:t> </a:t>
            </a:r>
            <a:r>
              <a:rPr lang="de-DE" altLang="hu-HU" dirty="0" err="1"/>
              <a:t>nem</a:t>
            </a:r>
            <a:r>
              <a:rPr lang="de-DE" altLang="hu-HU" dirty="0"/>
              <a:t> </a:t>
            </a:r>
            <a:r>
              <a:rPr lang="de-DE" altLang="hu-HU" dirty="0" err="1"/>
              <a:t>tudunk</a:t>
            </a:r>
            <a:r>
              <a:rPr lang="de-DE" altLang="hu-HU" dirty="0"/>
              <a:t> </a:t>
            </a:r>
            <a:r>
              <a:rPr lang="de-DE" altLang="hu-HU" dirty="0" err="1"/>
              <a:t>befolyásolni</a:t>
            </a:r>
            <a:r>
              <a:rPr lang="de-DE" altLang="hu-HU" dirty="0"/>
              <a:t>, </a:t>
            </a:r>
            <a:r>
              <a:rPr lang="de-DE" altLang="hu-HU" dirty="0" err="1"/>
              <a:t>és</a:t>
            </a:r>
            <a:r>
              <a:rPr lang="de-DE" altLang="hu-HU" dirty="0"/>
              <a:t> </a:t>
            </a:r>
            <a:r>
              <a:rPr lang="de-DE" altLang="hu-HU" dirty="0" err="1"/>
              <a:t>csökkentik</a:t>
            </a:r>
            <a:r>
              <a:rPr lang="de-DE" altLang="hu-HU" dirty="0"/>
              <a:t> a </a:t>
            </a:r>
            <a:r>
              <a:rPr lang="de-DE" altLang="hu-HU" dirty="0" err="1"/>
              <a:t>siker</a:t>
            </a:r>
            <a:r>
              <a:rPr lang="de-DE" altLang="hu-HU" dirty="0"/>
              <a:t> </a:t>
            </a:r>
            <a:r>
              <a:rPr lang="de-DE" altLang="hu-HU" dirty="0" err="1"/>
              <a:t>esélyeit</a:t>
            </a:r>
            <a:r>
              <a:rPr lang="de-DE" altLang="hu-HU" dirty="0"/>
              <a:t>, </a:t>
            </a:r>
            <a:r>
              <a:rPr lang="de-DE" altLang="hu-HU" dirty="0" err="1"/>
              <a:t>kockázatot</a:t>
            </a:r>
            <a:r>
              <a:rPr lang="de-DE" altLang="hu-HU" dirty="0"/>
              <a:t> </a:t>
            </a:r>
            <a:r>
              <a:rPr lang="de-DE" altLang="hu-HU" dirty="0" err="1"/>
              <a:t>is</a:t>
            </a:r>
            <a:r>
              <a:rPr lang="de-DE" altLang="hu-HU" dirty="0"/>
              <a:t> </a:t>
            </a:r>
            <a:r>
              <a:rPr lang="de-DE" altLang="hu-HU" dirty="0" err="1"/>
              <a:t>jelentenek</a:t>
            </a:r>
            <a:r>
              <a:rPr lang="de-DE" altLang="hu-HU" dirty="0"/>
              <a:t>. </a:t>
            </a:r>
            <a:endParaRPr lang="hu-HU" altLang="hu-HU" dirty="0" smtClean="0"/>
          </a:p>
          <a:p>
            <a:endParaRPr lang="hu-HU" altLang="hu-HU" dirty="0"/>
          </a:p>
          <a:p>
            <a:r>
              <a:rPr lang="hu-HU" altLang="hu-HU" dirty="0" smtClean="0">
                <a:solidFill>
                  <a:schemeClr val="accent2">
                    <a:lumMod val="75000"/>
                  </a:schemeClr>
                </a:solidFill>
              </a:rPr>
              <a:t>Pl.: piaci növekedés, új technológiák, piacra lépés korlátai, külföldi értékesítés lehetőségeinek, továbbá a vásárlók demográfiai jellemzőinek és preferenciáinak változása.</a:t>
            </a:r>
            <a:endParaRPr lang="hu-HU" altLang="hu-HU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hu-HU" altLang="hu-HU" dirty="0"/>
          </a:p>
          <a:p>
            <a:r>
              <a:rPr lang="hu-HU" altLang="hu-HU" sz="1800" dirty="0"/>
              <a:t>* a magyar rövidítés alapján GYELV elemzésként is szokás hivatkozni a modellre</a:t>
            </a:r>
            <a:endParaRPr lang="de-DE" altLang="hu-HU" sz="1800" dirty="0"/>
          </a:p>
        </p:txBody>
      </p:sp>
    </p:spTree>
    <p:extLst>
      <p:ext uri="{BB962C8B-B14F-4D97-AF65-F5344CB8AC3E}">
        <p14:creationId xmlns:p14="http://schemas.microsoft.com/office/powerpoint/2010/main" val="36127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ia számának helye 5">
            <a:extLst>
              <a:ext uri="{FF2B5EF4-FFF2-40B4-BE49-F238E27FC236}">
                <a16:creationId xmlns:a16="http://schemas.microsoft.com/office/drawing/2014/main" id="{72606922-78F8-4917-9C78-CAC16125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6D7BBA-614A-4FB8-B476-9AE999AA8B57}" type="slidenum">
              <a:rPr kumimoji="0" lang="en-US" altLang="hu-HU" sz="10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hu-HU" sz="10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ABAB535-C035-46B7-BFB4-E9FA47151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sz="2800"/>
              <a:t>A SWOT elemzés </a:t>
            </a:r>
            <a:endParaRPr lang="de-DE" altLang="hu-HU" sz="2800"/>
          </a:p>
        </p:txBody>
      </p:sp>
      <p:pic>
        <p:nvPicPr>
          <p:cNvPr id="25604" name="Picture 6" descr="swot_1">
            <a:extLst>
              <a:ext uri="{FF2B5EF4-FFF2-40B4-BE49-F238E27FC236}">
                <a16:creationId xmlns:a16="http://schemas.microsoft.com/office/drawing/2014/main" id="{40F2A53F-D761-4B87-99D5-5CB69309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1"/>
            <a:ext cx="76200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5C23419-ED1C-444F-89EB-620175DC982D}"/>
              </a:ext>
            </a:extLst>
          </p:cNvPr>
          <p:cNvSpPr txBox="1"/>
          <p:nvPr/>
        </p:nvSpPr>
        <p:spPr>
          <a:xfrm>
            <a:off x="7962314" y="5978769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alt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(Szabó, 2006)</a:t>
            </a:r>
            <a:endParaRPr kumimoji="0" lang="de-DE" alt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6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5979A9-3AC0-4A06-8CF8-5915513F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2737"/>
            <a:ext cx="10772775" cy="1658198"/>
          </a:xfrm>
        </p:spPr>
        <p:txBody>
          <a:bodyPr>
            <a:normAutofit/>
          </a:bodyPr>
          <a:lstStyle/>
          <a:p>
            <a:r>
              <a:rPr lang="hu-HU" sz="4800" dirty="0"/>
              <a:t>Mai elméletek és feladatok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8AE39AD-EBD9-43BC-AFB9-120CE41D3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285461"/>
            <a:ext cx="11515344" cy="53671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Az </a:t>
            </a:r>
            <a:r>
              <a:rPr lang="hu-HU" dirty="0"/>
              <a:t>innovatív technológiára épülő vállalkozás fogalma, jellemzői – </a:t>
            </a:r>
            <a:r>
              <a:rPr lang="hu-HU" dirty="0" err="1"/>
              <a:t>Entrepreneurship</a:t>
            </a:r>
            <a:r>
              <a:rPr lang="hu-HU" dirty="0"/>
              <a:t> és „elsöprő innováció” , vállalkozó vs. technológiai vállalkozó, lehetőség és szükség </a:t>
            </a:r>
            <a:r>
              <a:rPr lang="hu-HU" dirty="0" smtClean="0"/>
              <a:t>vállalkozó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</a:t>
            </a:r>
            <a:r>
              <a:rPr lang="hu-HU" dirty="0">
                <a:solidFill>
                  <a:schemeClr val="tx1"/>
                </a:solidFill>
              </a:rPr>
              <a:t>Piac, piaci verseny, szereplők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Kockázat és haszon összefüggései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vállalkozásra ható kockázati és bizonytalansági tényezők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vállalkozás külső és belső környezete – STEEPLE és SWOT elemzés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Vállalkozónak „lenni vagy nem lenni”? Miért buknak el az induló vállalkozások? – Kockázat, elbukás, </a:t>
            </a:r>
            <a:r>
              <a:rPr lang="hu-HU" dirty="0" err="1"/>
              <a:t>újraindulás</a:t>
            </a:r>
            <a:r>
              <a:rPr lang="hu-HU" dirty="0"/>
              <a:t>  (TED videoanyag példák)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/>
              <a:t> A sikeres vállalkozó karakterisztikája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u-HU" dirty="0" smtClean="0"/>
              <a:t>Szeminárium</a:t>
            </a:r>
            <a:r>
              <a:rPr lang="hu-HU" dirty="0"/>
              <a:t>: Cégek külső és belső környezetének, valamint versenykörnyezetének elemzése csapat(ok)</a:t>
            </a:r>
            <a:r>
              <a:rPr lang="hu-HU" dirty="0" err="1"/>
              <a:t>ban</a:t>
            </a:r>
            <a:endParaRPr lang="hu-HU" dirty="0"/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168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57224" y="-53921"/>
            <a:ext cx="10772775" cy="1658198"/>
          </a:xfrm>
        </p:spPr>
        <p:txBody>
          <a:bodyPr/>
          <a:lstStyle/>
          <a:p>
            <a:r>
              <a:rPr lang="hu-HU" altLang="hu-HU" dirty="0" smtClean="0"/>
              <a:t>A piac feltérképezése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35110" y="1604277"/>
            <a:ext cx="10753725" cy="5086952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- kevésbé átfogó, de a piaci pozíció és a verseny árnyaltabb elemzésének módszere a </a:t>
            </a:r>
            <a:r>
              <a:rPr lang="hu-HU" dirty="0" smtClean="0">
                <a:solidFill>
                  <a:schemeClr val="accent2">
                    <a:lumMod val="75000"/>
                  </a:schemeClr>
                </a:solidFill>
              </a:rPr>
              <a:t>piac feltérképezése.</a:t>
            </a:r>
          </a:p>
          <a:p>
            <a:r>
              <a:rPr lang="hu-HU" dirty="0" smtClean="0"/>
              <a:t>- a piactérképek (észlelési térképek) a piacot és termék piaci pozícióját mutatják, ezáltal lehetővé teszik a versenymezőny ábrázolását</a:t>
            </a:r>
          </a:p>
          <a:p>
            <a:r>
              <a:rPr lang="hu-HU" dirty="0" smtClean="0"/>
              <a:t>- az eljárás külső szempontból is hasznos: szemlélteti, hogy miként ítélik meg a fogyasztók a márkát a versenytársakkal összefüggésben</a:t>
            </a:r>
          </a:p>
          <a:p>
            <a:r>
              <a:rPr lang="hu-HU" dirty="0" smtClean="0"/>
              <a:t>- a piactérkép megrajzolásához a vállalat sokféle, egymással szemben álló, fogyasztói vásárlási döntést meghatározó tényezőt azonosít.</a:t>
            </a:r>
          </a:p>
          <a:p>
            <a:pPr lvl="1"/>
            <a:r>
              <a:rPr lang="hu-HU" dirty="0" smtClean="0"/>
              <a:t>* a divatszektorban például a technológia kontra divat és a teljesítmény kontra szabadidő. További faktor lehet a termék ára, a gyártás minősége, a termék jellege</a:t>
            </a:r>
          </a:p>
          <a:p>
            <a:pPr lvl="1"/>
            <a:r>
              <a:rPr lang="hu-HU" dirty="0" smtClean="0"/>
              <a:t>* ezek a dimenziópárok képezik a vízszintes és a függőleges tengelyeket</a:t>
            </a:r>
          </a:p>
          <a:p>
            <a:r>
              <a:rPr lang="hu-HU" dirty="0" smtClean="0"/>
              <a:t>- piackutatások alapján egy adott piac minden terméke, sőt, piaci részesedésük is ábrázolható ilyen módon</a:t>
            </a:r>
          </a:p>
          <a:p>
            <a:r>
              <a:rPr lang="hu-HU" dirty="0" smtClean="0"/>
              <a:t>- a különböző tényezőket szemléltető piaci térképeket össze is lehet dolgozni, ami még átfogóbb képet ad a cég piaci pozíciójáról</a:t>
            </a:r>
          </a:p>
          <a:p>
            <a:endParaRPr lang="hu-HU" dirty="0"/>
          </a:p>
          <a:p>
            <a:r>
              <a:rPr lang="hu-HU" dirty="0" smtClean="0"/>
              <a:t>Forrás: A business nagykönyve, pp.26.</a:t>
            </a:r>
          </a:p>
        </p:txBody>
      </p:sp>
    </p:spTree>
    <p:extLst>
      <p:ext uri="{BB962C8B-B14F-4D97-AF65-F5344CB8AC3E}">
        <p14:creationId xmlns:p14="http://schemas.microsoft.com/office/powerpoint/2010/main" val="20993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piac feltérképezése - példa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7536" y="2011680"/>
            <a:ext cx="10753725" cy="4690062"/>
          </a:xfrm>
        </p:spPr>
        <p:txBody>
          <a:bodyPr>
            <a:normAutofit/>
          </a:bodyPr>
          <a:lstStyle/>
          <a:p>
            <a:r>
              <a:rPr lang="hu-HU" dirty="0" smtClean="0"/>
              <a:t>- </a:t>
            </a:r>
            <a:r>
              <a:rPr lang="hu-HU" sz="1800" dirty="0" smtClean="0"/>
              <a:t>a </a:t>
            </a:r>
            <a:r>
              <a:rPr lang="hu-HU" sz="1800" dirty="0" err="1" smtClean="0"/>
              <a:t>Speedo</a:t>
            </a:r>
            <a:r>
              <a:rPr lang="hu-HU" sz="1800" dirty="0" smtClean="0"/>
              <a:t>-t például versenyzési teljesítménnyel összefüggő termékeiről ismerik, ezért biztosítani kell, hogy a marketingkommunikáció ezt az üzenetet közvetítse: pl. divatcikként való reklámozás a fogyasztók összezavarását kockáztatná és veszélyeztetné a márkát (kiemelkedő minőségű sporttermék)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r>
              <a:rPr lang="hu-HU" sz="1800" dirty="0"/>
              <a:t>Forrás: A business nagykönyve, pp.26.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t="24133" r="2244" b="5097"/>
          <a:stretch/>
        </p:blipFill>
        <p:spPr>
          <a:xfrm rot="16200000">
            <a:off x="5892807" y="2966719"/>
            <a:ext cx="3779520" cy="40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Szeminárium 1.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Tx/>
              <a:buChar char="-"/>
            </a:pPr>
            <a:r>
              <a:rPr lang="hu-HU" dirty="0" smtClean="0"/>
              <a:t>Vállalkozónak lenni vagy nem lenni? – videóanyag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Miért buknak el gyakran az induló vállalkozások? – videoanyag és elemzés  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Piaci rés – esettanulmány (</a:t>
            </a:r>
            <a:r>
              <a:rPr lang="hu-HU" dirty="0" err="1" smtClean="0"/>
              <a:t>Snapple</a:t>
            </a:r>
            <a:r>
              <a:rPr lang="hu-HU" dirty="0" smtClean="0"/>
              <a:t>)</a:t>
            </a:r>
          </a:p>
          <a:p>
            <a:pPr marL="457200" indent="-457200">
              <a:buFontTx/>
              <a:buChar char="-"/>
            </a:pPr>
            <a:r>
              <a:rPr lang="hu-HU" dirty="0" smtClean="0"/>
              <a:t>Példa -  piaci elemzés  (</a:t>
            </a:r>
            <a:r>
              <a:rPr lang="hu-HU" dirty="0" err="1" smtClean="0"/>
              <a:t>Uber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359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 Ti „vállalkozó” vagy „vállalkozás” fogalmatok?</a:t>
            </a:r>
            <a:endParaRPr lang="hu-HU" dirty="0"/>
          </a:p>
        </p:txBody>
      </p:sp>
      <p:pic>
        <p:nvPicPr>
          <p:cNvPr id="4" name="Tartalom helye 3" descr="15 Inspirational Quotes for Entrepreneurs – rochemamabol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48" y="2649037"/>
            <a:ext cx="4956759" cy="3767137"/>
          </a:xfrm>
        </p:spPr>
      </p:pic>
    </p:spTree>
    <p:extLst>
      <p:ext uri="{BB962C8B-B14F-4D97-AF65-F5344CB8AC3E}">
        <p14:creationId xmlns:p14="http://schemas.microsoft.com/office/powerpoint/2010/main" val="1066322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FD3682-E740-45BE-81E0-0538EAB5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Vállalkozónak „lenni vagy nem lenni”?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9DAFAD-1C8D-4C02-B52D-ECE24B14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144713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hu-HU" dirty="0"/>
              <a:t>Miért érdemes vagy nem érdemes vállalkozónak lenni?</a:t>
            </a:r>
          </a:p>
          <a:p>
            <a:r>
              <a:rPr lang="hu-HU" dirty="0"/>
              <a:t>- pro és kontra érvek gyűjtése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B075117C-EBFD-4823-B881-94DF9BB1BCAD}"/>
              </a:ext>
            </a:extLst>
          </p:cNvPr>
          <p:cNvSpPr txBox="1">
            <a:spLocks/>
          </p:cNvSpPr>
          <p:nvPr/>
        </p:nvSpPr>
        <p:spPr>
          <a:xfrm>
            <a:off x="5062331" y="6055105"/>
            <a:ext cx="7803459" cy="94204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https://www.youtube.com/watch?v=FU7TvpvVHWw</a:t>
            </a:r>
          </a:p>
          <a:p>
            <a:pPr marL="9144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hu-HU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7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C81D05-0284-4FD8-85DB-718BDCCB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50" y="2460855"/>
            <a:ext cx="10772775" cy="165819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hu-HU" dirty="0"/>
              <a:t>Miért buknak el az induló vállalkozások?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AEA59DC-8D5D-4ACF-8F9F-347CA43B1A88}"/>
              </a:ext>
            </a:extLst>
          </p:cNvPr>
          <p:cNvSpPr txBox="1">
            <a:spLocks/>
          </p:cNvSpPr>
          <p:nvPr/>
        </p:nvSpPr>
        <p:spPr>
          <a:xfrm>
            <a:off x="4174435" y="5749070"/>
            <a:ext cx="7898296" cy="100953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hu-H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https://embed-ssl.ted.com/talks/bill_gross_the_single_biggest_reason_why_startups_succeed</a:t>
            </a:r>
          </a:p>
          <a:p>
            <a:pPr marL="9144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hu-H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3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6FD8C-AFAD-4D71-8838-D5AF061BEB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73D9A5-4513-4BC3-9684-3C9E726FEC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7" name="Kép 3">
            <a:extLst>
              <a:ext uri="{FF2B5EF4-FFF2-40B4-BE49-F238E27FC236}">
                <a16:creationId xmlns:a16="http://schemas.microsoft.com/office/drawing/2014/main" id="{23BE7F75-E527-4E1B-9E30-DC4038D23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4" y="805839"/>
            <a:ext cx="6266016" cy="52321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7F7E3D7-D7D6-42A7-B91D-C7519465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57" y="770467"/>
            <a:ext cx="3707149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 err="1">
                <a:solidFill>
                  <a:srgbClr val="FFFFFF"/>
                </a:solidFill>
              </a:rPr>
              <a:t>Miért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buknak</a:t>
            </a:r>
            <a:r>
              <a:rPr lang="en-US" sz="5100" dirty="0">
                <a:solidFill>
                  <a:srgbClr val="FFFFFF"/>
                </a:solidFill>
              </a:rPr>
              <a:t> el </a:t>
            </a:r>
            <a:r>
              <a:rPr lang="en-US" sz="5100" dirty="0" err="1">
                <a:solidFill>
                  <a:srgbClr val="FFFFFF"/>
                </a:solidFill>
              </a:rPr>
              <a:t>az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induló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vállalkozások</a:t>
            </a:r>
            <a:r>
              <a:rPr lang="en-US" sz="5100" dirty="0">
                <a:solidFill>
                  <a:srgbClr val="FFFF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62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Példa: Innovatív vállalkozás elemzése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 smtClean="0"/>
              <a:t>Uber</a:t>
            </a:r>
            <a:r>
              <a:rPr lang="hu-HU" dirty="0" smtClean="0"/>
              <a:t> – hallgatói elemzésből részletek (Jónás Ámos)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839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66C-98E2-2A46-B39E-822386E78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89D4A-4D8A-F544-A506-34B8FF016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A226549-E780-1D4D-B838-3EE44ACA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414" y="3432981"/>
            <a:ext cx="2289583" cy="226166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A93D253-9A09-436C-9430-AE8C7438D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32" y="857110"/>
            <a:ext cx="3797965" cy="21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0A97-8F78-6042-BC76-D30B4019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Uber – </a:t>
            </a:r>
            <a:r>
              <a:rPr lang="en-US" sz="4400" dirty="0" err="1"/>
              <a:t>működése</a:t>
            </a:r>
            <a:r>
              <a:rPr lang="en-US" sz="4400" dirty="0"/>
              <a:t>, </a:t>
            </a:r>
            <a:r>
              <a:rPr lang="en-US" sz="4400" dirty="0" err="1"/>
              <a:t>az</a:t>
            </a:r>
            <a:r>
              <a:rPr lang="en-US" sz="4400" dirty="0"/>
              <a:t> </a:t>
            </a:r>
            <a:r>
              <a:rPr lang="en-US" sz="4400" dirty="0" err="1"/>
              <a:t>ötlet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635F0-4FD0-4749-A908-BED8DBDA9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Travis Kalanick - cég alapítója </a:t>
            </a:r>
          </a:p>
          <a:p>
            <a:r>
              <a:rPr lang="en-US"/>
              <a:t>Utasszállítás új módja </a:t>
            </a:r>
          </a:p>
          <a:p>
            <a:r>
              <a:rPr lang="en-US"/>
              <a:t>Sharing economy </a:t>
            </a:r>
          </a:p>
          <a:p>
            <a:r>
              <a:rPr lang="en-US"/>
              <a:t>Gyors növekedés, ma több mint 60 millió $-t </a:t>
            </a:r>
          </a:p>
          <a:p>
            <a:r>
              <a:rPr lang="en-US"/>
              <a:t>Az ötlet eredete: Jitney Car, majd TNC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853DDF-9156-3048-97AD-F7B67E5C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846" y="618518"/>
            <a:ext cx="4111973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55569C-E25E-4C2A-A291-B70BDEDC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000" dirty="0"/>
              <a:t>Az innovatív technológiára épülő vállalkozás fogalma, jellemzői </a:t>
            </a:r>
          </a:p>
        </p:txBody>
      </p:sp>
    </p:spTree>
    <p:extLst>
      <p:ext uri="{BB962C8B-B14F-4D97-AF65-F5344CB8AC3E}">
        <p14:creationId xmlns:p14="http://schemas.microsoft.com/office/powerpoint/2010/main" val="40630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82C6-0384-C348-B959-A5477EBC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Kockázatok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80D0-C2E4-7C43-AEDA-158B3A1E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0" y="2366388"/>
            <a:ext cx="6639322" cy="3541714"/>
          </a:xfrm>
        </p:spPr>
        <p:txBody>
          <a:bodyPr/>
          <a:lstStyle/>
          <a:p>
            <a:r>
              <a:rPr lang="hu-HU" dirty="0" smtClean="0"/>
              <a:t>- </a:t>
            </a:r>
            <a:r>
              <a:rPr lang="en-US" dirty="0" err="1" smtClean="0"/>
              <a:t>Kiket</a:t>
            </a:r>
            <a:r>
              <a:rPr lang="en-US" dirty="0" smtClean="0"/>
              <a:t> </a:t>
            </a:r>
            <a:r>
              <a:rPr lang="en-US" dirty="0" err="1"/>
              <a:t>szólít</a:t>
            </a:r>
            <a:r>
              <a:rPr lang="en-US" dirty="0"/>
              <a:t> meg a </a:t>
            </a:r>
            <a:r>
              <a:rPr lang="en-US" dirty="0" err="1"/>
              <a:t>szolgáltatás</a:t>
            </a:r>
            <a:r>
              <a:rPr lang="en-US" dirty="0"/>
              <a:t> - </a:t>
            </a:r>
            <a:r>
              <a:rPr lang="en-US" dirty="0" err="1"/>
              <a:t>kezdetben</a:t>
            </a:r>
            <a:r>
              <a:rPr lang="en-US" dirty="0"/>
              <a:t> </a:t>
            </a:r>
            <a:r>
              <a:rPr lang="en-US" dirty="0" err="1"/>
              <a:t>luxusautók</a:t>
            </a:r>
            <a:r>
              <a:rPr lang="en-US" dirty="0"/>
              <a:t>, a taxi </a:t>
            </a:r>
            <a:r>
              <a:rPr lang="en-US" dirty="0" err="1"/>
              <a:t>árának</a:t>
            </a:r>
            <a:r>
              <a:rPr lang="en-US" dirty="0"/>
              <a:t> </a:t>
            </a:r>
            <a:r>
              <a:rPr lang="en-US" dirty="0" err="1"/>
              <a:t>másfélszerese</a:t>
            </a:r>
            <a:r>
              <a:rPr lang="en-US" dirty="0"/>
              <a:t> </a:t>
            </a:r>
          </a:p>
          <a:p>
            <a:r>
              <a:rPr lang="hu-HU" dirty="0" smtClean="0"/>
              <a:t>- </a:t>
            </a:r>
            <a:r>
              <a:rPr lang="en-US" dirty="0" err="1" smtClean="0"/>
              <a:t>jogi</a:t>
            </a:r>
            <a:r>
              <a:rPr lang="en-US" dirty="0" smtClean="0"/>
              <a:t> </a:t>
            </a:r>
            <a:r>
              <a:rPr lang="en-US" dirty="0" err="1"/>
              <a:t>nehézségek</a:t>
            </a:r>
            <a:r>
              <a:rPr lang="en-US" dirty="0"/>
              <a:t>, </a:t>
            </a:r>
            <a:r>
              <a:rPr lang="en-US" dirty="0" err="1"/>
              <a:t>taxisok</a:t>
            </a:r>
            <a:r>
              <a:rPr lang="en-US" dirty="0"/>
              <a:t> </a:t>
            </a:r>
            <a:r>
              <a:rPr lang="en-US" dirty="0" err="1"/>
              <a:t>ellenállása</a:t>
            </a:r>
            <a:r>
              <a:rPr lang="en-US" dirty="0"/>
              <a:t> </a:t>
            </a:r>
          </a:p>
          <a:p>
            <a:r>
              <a:rPr lang="hu-HU" dirty="0" smtClean="0"/>
              <a:t>- </a:t>
            </a:r>
            <a:r>
              <a:rPr lang="en-US" dirty="0" err="1" smtClean="0"/>
              <a:t>Sikerül</a:t>
            </a:r>
            <a:r>
              <a:rPr lang="en-US" dirty="0" smtClean="0"/>
              <a:t>-e </a:t>
            </a:r>
            <a:r>
              <a:rPr lang="en-US" dirty="0" err="1"/>
              <a:t>betörni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utasszállítás</a:t>
            </a:r>
            <a:r>
              <a:rPr lang="en-US" dirty="0"/>
              <a:t> </a:t>
            </a:r>
            <a:r>
              <a:rPr lang="en-US" dirty="0" err="1"/>
              <a:t>piacára</a:t>
            </a:r>
            <a:endParaRPr lang="en-US" dirty="0"/>
          </a:p>
          <a:p>
            <a:r>
              <a:rPr lang="hu-HU" dirty="0" smtClean="0"/>
              <a:t>- </a:t>
            </a:r>
            <a:r>
              <a:rPr lang="en-US" dirty="0" smtClean="0"/>
              <a:t>Van-e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embernek</a:t>
            </a:r>
            <a:r>
              <a:rPr lang="en-US" dirty="0"/>
              <a:t> </a:t>
            </a:r>
            <a:r>
              <a:rPr lang="en-US" dirty="0" err="1" smtClean="0"/>
              <a:t>okostelefon</a:t>
            </a:r>
            <a:r>
              <a:rPr lang="hu-HU" dirty="0" smtClean="0"/>
              <a:t> alkalmazása</a:t>
            </a:r>
            <a:r>
              <a:rPr lang="en-US" dirty="0" smtClean="0"/>
              <a:t> </a:t>
            </a:r>
            <a:endParaRPr lang="en-US" dirty="0"/>
          </a:p>
          <a:p>
            <a:r>
              <a:rPr lang="hu-HU" dirty="0" smtClean="0"/>
              <a:t>- </a:t>
            </a:r>
            <a:r>
              <a:rPr lang="en-US" dirty="0" err="1" smtClean="0"/>
              <a:t>Versenytársak</a:t>
            </a:r>
            <a:r>
              <a:rPr lang="en-US" dirty="0"/>
              <a:t>: </a:t>
            </a:r>
            <a:r>
              <a:rPr lang="en-US" dirty="0" err="1"/>
              <a:t>taxisok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TNC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83F6B33-416F-4FE3-8931-7E81F2CA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80" y="1004948"/>
            <a:ext cx="5486120" cy="388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9EE7-095E-A04A-909E-038EC99E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Porter modell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7A2B-4D34-F748-A6AE-22C8ED6C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Riválisok: Didi, Lyft, Ola, Careem, Otto </a:t>
            </a:r>
          </a:p>
          <a:p>
            <a:r>
              <a:rPr lang="en-US"/>
              <a:t>Erőforrások: okostelefon, autó, app </a:t>
            </a:r>
          </a:p>
          <a:p>
            <a:r>
              <a:rPr lang="en-US"/>
              <a:t>Vásárlóerő: árérzékeny felhasználók </a:t>
            </a:r>
          </a:p>
          <a:p>
            <a:r>
              <a:rPr lang="en-US"/>
              <a:t>Helyettesítő szolgáltatás: taxi, tömegközlekedés, más TNC-k </a:t>
            </a:r>
          </a:p>
          <a:p>
            <a:r>
              <a:rPr lang="en-US"/>
              <a:t>Új belépők: nagyon könnyű belépni, óriási verseny </a:t>
            </a:r>
          </a:p>
        </p:txBody>
      </p:sp>
    </p:spTree>
    <p:extLst>
      <p:ext uri="{BB962C8B-B14F-4D97-AF65-F5344CB8AC3E}">
        <p14:creationId xmlns:p14="http://schemas.microsoft.com/office/powerpoint/2010/main" val="18891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CB4C-F947-FC4A-A419-9C93070F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hu-HU" dirty="0" smtClean="0"/>
              <a:t>ESTEL</a:t>
            </a:r>
            <a:r>
              <a:rPr lang="en-US" dirty="0" smtClean="0"/>
              <a:t> </a:t>
            </a:r>
            <a:r>
              <a:rPr lang="en-US" dirty="0" err="1"/>
              <a:t>elemzés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5D17-5B90-634C-85AC-8E6C34FB0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Politikai</a:t>
            </a:r>
            <a:r>
              <a:rPr lang="en-US" dirty="0"/>
              <a:t> </a:t>
            </a:r>
            <a:r>
              <a:rPr lang="en-US" dirty="0" err="1"/>
              <a:t>tényezők</a:t>
            </a:r>
            <a:r>
              <a:rPr lang="en-US" dirty="0"/>
              <a:t>: </a:t>
            </a:r>
            <a:r>
              <a:rPr lang="en-US" dirty="0" err="1"/>
              <a:t>jogi</a:t>
            </a:r>
            <a:r>
              <a:rPr lang="en-US" dirty="0"/>
              <a:t> </a:t>
            </a:r>
            <a:r>
              <a:rPr lang="en-US" dirty="0" err="1"/>
              <a:t>bizonytalanságok</a:t>
            </a:r>
            <a:r>
              <a:rPr lang="en-US" dirty="0"/>
              <a:t> </a:t>
            </a:r>
          </a:p>
          <a:p>
            <a:r>
              <a:rPr lang="en-US" dirty="0" err="1"/>
              <a:t>Gazdasági</a:t>
            </a:r>
            <a:r>
              <a:rPr lang="en-US" dirty="0"/>
              <a:t> </a:t>
            </a:r>
            <a:r>
              <a:rPr lang="en-US" dirty="0" err="1"/>
              <a:t>tényezők</a:t>
            </a:r>
            <a:r>
              <a:rPr lang="en-US" dirty="0"/>
              <a:t>: sharing economy,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piacot</a:t>
            </a:r>
            <a:r>
              <a:rPr lang="en-US" dirty="0"/>
              <a:t> </a:t>
            </a:r>
            <a:r>
              <a:rPr lang="en-US" dirty="0" err="1"/>
              <a:t>teremtett</a:t>
            </a:r>
            <a:endParaRPr lang="en-US" dirty="0"/>
          </a:p>
          <a:p>
            <a:r>
              <a:rPr lang="en-US" dirty="0" err="1"/>
              <a:t>Szociális</a:t>
            </a:r>
            <a:r>
              <a:rPr lang="en-US" dirty="0"/>
              <a:t> </a:t>
            </a:r>
            <a:r>
              <a:rPr lang="en-US" dirty="0" err="1"/>
              <a:t>tényezők</a:t>
            </a:r>
            <a:r>
              <a:rPr lang="en-US" dirty="0"/>
              <a:t>: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életstílus</a:t>
            </a:r>
            <a:r>
              <a:rPr lang="en-US" dirty="0"/>
              <a:t>,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kezelhető</a:t>
            </a:r>
            <a:r>
              <a:rPr lang="en-US" dirty="0"/>
              <a:t> </a:t>
            </a:r>
          </a:p>
          <a:p>
            <a:r>
              <a:rPr lang="en-US" dirty="0" err="1"/>
              <a:t>Technológiai</a:t>
            </a:r>
            <a:r>
              <a:rPr lang="en-US" dirty="0"/>
              <a:t> </a:t>
            </a:r>
            <a:r>
              <a:rPr lang="en-US" dirty="0" err="1"/>
              <a:t>tényezők</a:t>
            </a:r>
            <a:r>
              <a:rPr lang="en-US" dirty="0"/>
              <a:t>: </a:t>
            </a:r>
            <a:r>
              <a:rPr lang="en-US" dirty="0" smtClean="0"/>
              <a:t>k</a:t>
            </a:r>
            <a:r>
              <a:rPr lang="hu-HU" dirty="0" smtClean="0"/>
              <a:t>ö</a:t>
            </a:r>
            <a:r>
              <a:rPr lang="en-US" dirty="0" smtClean="0"/>
              <a:t>z</a:t>
            </a:r>
            <a:r>
              <a:rPr lang="hu-HU" dirty="0" smtClean="0"/>
              <a:t>ö</a:t>
            </a:r>
            <a:r>
              <a:rPr lang="en-US" dirty="0" err="1" smtClean="0"/>
              <a:t>ssegi</a:t>
            </a:r>
            <a:r>
              <a:rPr lang="en-US" dirty="0" smtClean="0"/>
              <a:t> m</a:t>
            </a:r>
            <a:r>
              <a:rPr lang="hu-HU" dirty="0" smtClean="0"/>
              <a:t>é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/>
              <a:t>ereje</a:t>
            </a:r>
            <a:r>
              <a:rPr lang="en-US" dirty="0"/>
              <a:t>, app</a:t>
            </a:r>
          </a:p>
          <a:p>
            <a:r>
              <a:rPr lang="en-US" dirty="0" err="1"/>
              <a:t>Környezeti</a:t>
            </a:r>
            <a:r>
              <a:rPr lang="en-US" dirty="0"/>
              <a:t> </a:t>
            </a:r>
            <a:r>
              <a:rPr lang="en-US" dirty="0" err="1"/>
              <a:t>tényezők</a:t>
            </a:r>
            <a:r>
              <a:rPr lang="en-US" dirty="0"/>
              <a:t>:  2015-ben 2.1 </a:t>
            </a:r>
            <a:r>
              <a:rPr lang="en-US" dirty="0" err="1"/>
              <a:t>tonnával</a:t>
            </a:r>
            <a:r>
              <a:rPr lang="en-US" dirty="0"/>
              <a:t> </a:t>
            </a:r>
            <a:r>
              <a:rPr lang="en-US" dirty="0" err="1"/>
              <a:t>kevesebb</a:t>
            </a:r>
            <a:r>
              <a:rPr lang="en-US" dirty="0"/>
              <a:t> CO2</a:t>
            </a:r>
          </a:p>
          <a:p>
            <a:r>
              <a:rPr lang="en-US" dirty="0"/>
              <a:t>Jogi </a:t>
            </a:r>
            <a:r>
              <a:rPr lang="en-US" dirty="0" err="1"/>
              <a:t>környezet</a:t>
            </a:r>
            <a:r>
              <a:rPr lang="en-US" dirty="0"/>
              <a:t>: </a:t>
            </a:r>
            <a:r>
              <a:rPr lang="en-US" dirty="0" err="1"/>
              <a:t>Európai</a:t>
            </a:r>
            <a:r>
              <a:rPr lang="en-US" dirty="0"/>
              <a:t> </a:t>
            </a:r>
            <a:r>
              <a:rPr lang="en-US" dirty="0" err="1"/>
              <a:t>Bíróság</a:t>
            </a:r>
            <a:r>
              <a:rPr lang="hu-HU" dirty="0"/>
              <a:t> döntése</a:t>
            </a:r>
            <a:r>
              <a:rPr lang="en-US" dirty="0"/>
              <a:t>, </a:t>
            </a:r>
            <a:r>
              <a:rPr lang="en-US" dirty="0" err="1"/>
              <a:t>kitiltások</a:t>
            </a:r>
            <a:r>
              <a:rPr lang="en-US" dirty="0"/>
              <a:t>, </a:t>
            </a:r>
            <a:r>
              <a:rPr lang="en-US" dirty="0" err="1"/>
              <a:t>munkajogi</a:t>
            </a:r>
            <a:r>
              <a:rPr lang="en-US" dirty="0"/>
              <a:t> </a:t>
            </a:r>
            <a:r>
              <a:rPr lang="en-US" dirty="0" err="1"/>
              <a:t>kérdések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41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5E88-28B7-8343-AD15-B3F6D6BE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hu-HU" dirty="0" smtClean="0"/>
              <a:t>WOT </a:t>
            </a:r>
            <a:r>
              <a:rPr lang="en-US" dirty="0" err="1" smtClean="0"/>
              <a:t>elemzés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E3C60-D28E-144E-83FC-74FDED2C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Strenght: technológia, brand, olcsó, kényelmes, meghódítható piacok</a:t>
            </a:r>
          </a:p>
          <a:p>
            <a:r>
              <a:rPr lang="en-US"/>
              <a:t>Weakness: negatív sajtóvisszhang, adatlopások, Travis lemond, #deleteUber, nincs kapcsolat a sofőrrel, jó ötlet, ami könnyen másolható </a:t>
            </a:r>
          </a:p>
          <a:p>
            <a:r>
              <a:rPr lang="en-US"/>
              <a:t>Opportunities: UBERfood, UBERfreight, új piacok felé nyitni, szállítás iskolába, kórházba, új célcsoportok (idősebbek), önvezető autó, riválisok felvásárlása </a:t>
            </a:r>
          </a:p>
          <a:p>
            <a:r>
              <a:rPr lang="en-US"/>
              <a:t>Threats: sofőrök céget váltanak, kitiltások, önvezető autó, negatív sajtó tönkreteszi a céget </a:t>
            </a:r>
          </a:p>
        </p:txBody>
      </p:sp>
    </p:spTree>
    <p:extLst>
      <p:ext uri="{BB962C8B-B14F-4D97-AF65-F5344CB8AC3E}">
        <p14:creationId xmlns:p14="http://schemas.microsoft.com/office/powerpoint/2010/main" val="865857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61EB-E62D-C74A-A561-44BC9397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Társadalmi politikai szabályozási kérdések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D39C-AD70-CC4D-A3BF-97BD5D69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Dinamikus, gyorsan fejlődő ágazatok, ismeretlen területeken jelennek meg </a:t>
            </a:r>
          </a:p>
          <a:p>
            <a:pPr lvl="1"/>
            <a:r>
              <a:rPr lang="en-US"/>
              <a:t>Pl: Uber, Lyft, Taskrabbit, Airbnb, eBay, Coolquest, Vatera, Rukkola </a:t>
            </a:r>
          </a:p>
          <a:p>
            <a:r>
              <a:rPr lang="en-US"/>
              <a:t> ezek a teruletek kevésbé vannak szabályozva</a:t>
            </a:r>
          </a:p>
          <a:p>
            <a:pPr lvl="1"/>
            <a:r>
              <a:rPr lang="en-US"/>
              <a:t>Adófizetés </a:t>
            </a:r>
          </a:p>
          <a:p>
            <a:pPr lvl="1"/>
            <a:r>
              <a:rPr lang="en-US"/>
              <a:t>Képzettség </a:t>
            </a:r>
          </a:p>
          <a:p>
            <a:pPr lvl="1"/>
            <a:r>
              <a:rPr lang="en-US"/>
              <a:t>Versenyjog </a:t>
            </a:r>
          </a:p>
          <a:p>
            <a:pPr lvl="1"/>
            <a:r>
              <a:rPr lang="en-US"/>
              <a:t>Fogyasztóvédelem </a:t>
            </a:r>
          </a:p>
          <a:p>
            <a:pPr lvl="1"/>
            <a:r>
              <a:rPr lang="en-US"/>
              <a:t>Bírói joggyakorlat</a:t>
            </a:r>
          </a:p>
        </p:txBody>
      </p:sp>
    </p:spTree>
    <p:extLst>
      <p:ext uri="{BB962C8B-B14F-4D97-AF65-F5344CB8AC3E}">
        <p14:creationId xmlns:p14="http://schemas.microsoft.com/office/powerpoint/2010/main" val="2921444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Példa: piaci rés megtalálása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Snapple</a:t>
            </a:r>
            <a:endParaRPr lang="hu-HU" dirty="0" smtClean="0"/>
          </a:p>
          <a:p>
            <a:endParaRPr lang="hu-HU" dirty="0"/>
          </a:p>
          <a:p>
            <a:r>
              <a:rPr lang="hu-HU" sz="1200" dirty="0" smtClean="0"/>
              <a:t>Forrás: A business nagykönyve, 23.o.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388274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9" r="3383" b="9482"/>
          <a:stretch/>
        </p:blipFill>
        <p:spPr>
          <a:xfrm>
            <a:off x="313690" y="711200"/>
            <a:ext cx="4969510" cy="516128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5770880" y="2225040"/>
            <a:ext cx="4364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>
                <a:solidFill>
                  <a:schemeClr val="accent1"/>
                </a:solidFill>
              </a:rPr>
              <a:t>Snapple</a:t>
            </a:r>
            <a:endParaRPr lang="hu-HU" b="1" dirty="0" smtClean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dirty="0" smtClean="0"/>
              <a:t>Egészséges üdítőitalként pozícionálják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Jó kiszerelés, eladási helyek jó kiválasztása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Nem </a:t>
            </a:r>
            <a:r>
              <a:rPr lang="hu-HU" dirty="0" err="1" smtClean="0"/>
              <a:t>mainstream</a:t>
            </a:r>
            <a:r>
              <a:rPr lang="hu-HU" dirty="0" smtClean="0"/>
              <a:t>, mégis óriási siker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0248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57606" y="114522"/>
            <a:ext cx="10772775" cy="1658198"/>
          </a:xfrm>
        </p:spPr>
        <p:txBody>
          <a:bodyPr/>
          <a:lstStyle/>
          <a:p>
            <a:r>
              <a:rPr lang="hu-HU" dirty="0" smtClean="0"/>
              <a:t>Hivatkozások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76656" y="1554480"/>
            <a:ext cx="10753725" cy="4531360"/>
          </a:xfrm>
        </p:spPr>
        <p:txBody>
          <a:bodyPr>
            <a:noAutofit/>
          </a:bodyPr>
          <a:lstStyle/>
          <a:p>
            <a:r>
              <a:rPr lang="hu-HU" sz="1600" dirty="0">
                <a:solidFill>
                  <a:prstClr val="black">
                    <a:lumMod val="85000"/>
                    <a:lumOff val="15000"/>
                  </a:prstClr>
                </a:solidFill>
                <a:hlinkClick r:id="rId2"/>
              </a:rPr>
              <a:t>https://</a:t>
            </a:r>
            <a:r>
              <a:rPr lang="hu-HU" sz="1600" dirty="0" smtClean="0">
                <a:solidFill>
                  <a:prstClr val="black">
                    <a:lumMod val="85000"/>
                    <a:lumOff val="15000"/>
                  </a:prstClr>
                </a:solidFill>
                <a:hlinkClick r:id="rId2"/>
              </a:rPr>
              <a:t>embed-ssl.ted.com/talks/bill_gross_the_single_biggest_reason_why_startups_succeed</a:t>
            </a:r>
            <a:endParaRPr lang="hu-HU" sz="160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r>
              <a:rPr lang="hu-HU" sz="1600" dirty="0" smtClean="0">
                <a:solidFill>
                  <a:prstClr val="black">
                    <a:lumMod val="85000"/>
                    <a:lumOff val="15000"/>
                  </a:prstClr>
                </a:solidFill>
                <a:hlinkClick r:id="rId3"/>
              </a:rPr>
              <a:t>https</a:t>
            </a:r>
            <a:r>
              <a:rPr lang="hu-HU" sz="1600" dirty="0">
                <a:solidFill>
                  <a:prstClr val="black">
                    <a:lumMod val="85000"/>
                    <a:lumOff val="15000"/>
                  </a:prstClr>
                </a:solidFill>
                <a:hlinkClick r:id="rId3"/>
              </a:rPr>
              <a:t>://</a:t>
            </a:r>
            <a:r>
              <a:rPr lang="hu-HU" sz="1600" dirty="0" smtClean="0">
                <a:solidFill>
                  <a:prstClr val="black">
                    <a:lumMod val="85000"/>
                    <a:lumOff val="15000"/>
                  </a:prstClr>
                </a:solidFill>
                <a:hlinkClick r:id="rId3"/>
              </a:rPr>
              <a:t>www.youtube.com/watch?v=FU7TvpvVHWw</a:t>
            </a:r>
            <a:endParaRPr lang="hu-HU" sz="160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r>
              <a:rPr lang="hu-HU" sz="1600" dirty="0">
                <a:hlinkClick r:id="rId4"/>
              </a:rPr>
              <a:t>https://www.youtube.com/watch?v=tefu0dmt9l0</a:t>
            </a:r>
            <a:endParaRPr lang="hu-HU" sz="1600" dirty="0"/>
          </a:p>
          <a:p>
            <a:r>
              <a:rPr lang="hu-HU" sz="1600" dirty="0" smtClean="0">
                <a:hlinkClick r:id="rId5"/>
              </a:rPr>
              <a:t>www.penzugysziget.hu</a:t>
            </a:r>
            <a:endParaRPr lang="hu-HU" sz="1600" dirty="0" smtClean="0"/>
          </a:p>
          <a:p>
            <a:r>
              <a:rPr lang="pt-BR" sz="1600" dirty="0"/>
              <a:t>Porter, M. E: Versenystratégia. Akadémia Kiadó, Budapest, 2006. </a:t>
            </a:r>
            <a:endParaRPr lang="hu-HU" sz="1600" dirty="0"/>
          </a:p>
          <a:p>
            <a:r>
              <a:rPr lang="hu-HU" sz="1600" dirty="0"/>
              <a:t>Rabi Sándor: A vállalati környezet vizsgálata és a PEST-elemzés kis-, középvállalati alkalmazása, Vállalatépítő online folyóirat, 2009. szeptember</a:t>
            </a:r>
          </a:p>
          <a:p>
            <a:r>
              <a:rPr lang="hu-HU" sz="1600" dirty="0"/>
              <a:t>Marosán György: Stratégiai menedzsment, Műszaki könyvkiadó, 2001</a:t>
            </a:r>
          </a:p>
          <a:p>
            <a:r>
              <a:rPr lang="hu-HU" sz="1600" dirty="0"/>
              <a:t>Szabó József: Vállalati gazdaságtan. Győr : Széchenyi István Egyetem, 2006.</a:t>
            </a:r>
          </a:p>
          <a:p>
            <a:r>
              <a:rPr lang="hu-HU" sz="1600" dirty="0" smtClean="0"/>
              <a:t>Jónás Ámos: </a:t>
            </a:r>
            <a:r>
              <a:rPr lang="hu-HU" sz="1600" dirty="0" err="1" smtClean="0"/>
              <a:t>Uber</a:t>
            </a:r>
            <a:r>
              <a:rPr lang="hu-HU" sz="1600" dirty="0" smtClean="0"/>
              <a:t> (hallgatói elemzés, részletek)</a:t>
            </a:r>
          </a:p>
          <a:p>
            <a:r>
              <a:rPr lang="hu-HU" sz="1600" dirty="0"/>
              <a:t>Andó Éva (Ford.): A business nagykönyve, HVG Könyvek, 2017</a:t>
            </a:r>
          </a:p>
          <a:p>
            <a:r>
              <a:rPr lang="hu-HU" sz="1600" dirty="0"/>
              <a:t>I&amp;E </a:t>
            </a:r>
            <a:r>
              <a:rPr lang="hu-HU" sz="1600" dirty="0" err="1"/>
              <a:t>Basics</a:t>
            </a:r>
            <a:r>
              <a:rPr lang="hu-HU" sz="1600" dirty="0"/>
              <a:t> </a:t>
            </a:r>
            <a:r>
              <a:rPr lang="hu-HU" sz="1600" dirty="0" err="1"/>
              <a:t>Blueprint</a:t>
            </a:r>
            <a:r>
              <a:rPr lang="hu-HU" sz="1600" dirty="0"/>
              <a:t>, EIT Digital, 2016</a:t>
            </a:r>
          </a:p>
          <a:p>
            <a:r>
              <a:rPr lang="hu-HU" sz="1600" dirty="0">
                <a:hlinkClick r:id="rId6"/>
              </a:rPr>
              <a:t>https://www.cbinsights.com</a:t>
            </a:r>
            <a:r>
              <a:rPr lang="hu-HU" sz="1600" dirty="0" smtClean="0">
                <a:hlinkClick r:id="rId6"/>
              </a:rPr>
              <a:t>/</a:t>
            </a:r>
            <a:endParaRPr lang="hu-HU" sz="1600" dirty="0" smtClean="0"/>
          </a:p>
          <a:p>
            <a:r>
              <a:rPr lang="hu-HU" sz="1600" dirty="0">
                <a:hlinkClick r:id="rId7"/>
              </a:rPr>
              <a:t>https://www.itbusiness.hu/Fooldal/hirek/human/2019_Top_25_1.html</a:t>
            </a:r>
            <a:endParaRPr lang="hu-HU" sz="1600" dirty="0"/>
          </a:p>
          <a:p>
            <a:endParaRPr lang="hu-HU" sz="1600" dirty="0"/>
          </a:p>
          <a:p>
            <a:endParaRPr lang="hu-HU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endParaRPr lang="hu-HU" sz="16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81401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94A79E-B74C-43E8-9A45-8B893C421A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Kép helye 5" descr="A képen fénykép, megjelenítés, műsor, különböző látható&#10;&#10;A leírás teljesen megbízható">
            <a:extLst>
              <a:ext uri="{FF2B5EF4-FFF2-40B4-BE49-F238E27FC236}">
                <a16:creationId xmlns:a16="http://schemas.microsoft.com/office/drawing/2014/main" id="{F8042B45-040E-4228-A401-534D34C947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/>
        </p:blipFill>
        <p:spPr>
          <a:xfrm>
            <a:off x="58582" y="499534"/>
            <a:ext cx="7304607" cy="5770638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51BC57-2CD7-42A1-93EE-2B60D7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Kit tekintünk vállalkozónak?</a:t>
            </a:r>
            <a:br>
              <a:rPr lang="hu-HU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81CCEB7-F818-4800-A373-48F51AAC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73212" y="2419773"/>
            <a:ext cx="3401568" cy="335809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85000"/>
              </a:lnSpc>
            </a:pPr>
            <a:r>
              <a:rPr lang="hu-HU" sz="3200" dirty="0">
                <a:solidFill>
                  <a:schemeClr val="bg1"/>
                </a:solidFill>
              </a:rPr>
              <a:t>Milyen különböző társadalmi felfogások léteznek?</a:t>
            </a:r>
          </a:p>
          <a:p>
            <a:pPr>
              <a:lnSpc>
                <a:spcPct val="85000"/>
              </a:lnSpc>
            </a:pPr>
            <a:r>
              <a:rPr lang="hu-HU" sz="3200" dirty="0">
                <a:solidFill>
                  <a:schemeClr val="bg1"/>
                </a:solidFill>
              </a:rPr>
              <a:t>Hogy határoznátok meg az innovatív vállalkozó fogalmát?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FEBA115-CEBC-46B9-889F-C26419B81AEA}"/>
              </a:ext>
            </a:extLst>
          </p:cNvPr>
          <p:cNvSpPr txBox="1"/>
          <p:nvPr/>
        </p:nvSpPr>
        <p:spPr>
          <a:xfrm>
            <a:off x="4712677" y="6270172"/>
            <a:ext cx="2532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Forrás: I&amp;E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Basics</a:t>
            </a:r>
            <a:r>
              <a:rPr kumimoji="0" lang="hu-H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hu-H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blueprint</a:t>
            </a:r>
            <a:endParaRPr kumimoji="0" lang="hu-H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88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92F0D-11C2-43C7-90D2-8D4E7A77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Vállalkozás- </a:t>
            </a:r>
            <a:r>
              <a:rPr lang="hu-HU" dirty="0" err="1"/>
              <a:t>Entrepreneurship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6C61FC-A0D3-476E-AADA-06B5786E7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vállalkozó valamilyen problémát azonosít és annak megoldására </a:t>
            </a:r>
            <a:r>
              <a:rPr lang="hu-HU" b="1" dirty="0"/>
              <a:t>sikeresen piacra vihető</a:t>
            </a:r>
            <a:r>
              <a:rPr lang="hu-HU" dirty="0"/>
              <a:t> megoldást biztosít – egyedül vagy egy csapat részeként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sikeres vállalkozó felismeri a piac és társadalom igényeit, hozzájárul a gazdaság növekedéséhez és munkahelyeket létesít, </a:t>
            </a:r>
            <a:r>
              <a:rPr lang="hu-HU" dirty="0" err="1"/>
              <a:t>revitalizálja</a:t>
            </a:r>
            <a:r>
              <a:rPr lang="hu-HU" dirty="0"/>
              <a:t> a gazdaságot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Ezeket a szervezeteket vállalkozásoknak vagy cégeknek hívjuk, az a gazdasági működés alapvető struktúráit alkotják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kapcsolódó folyamat és jelenség a vállalkozás /</a:t>
            </a:r>
            <a:r>
              <a:rPr lang="hu-HU" dirty="0" err="1"/>
              <a:t>entrepreneurship</a:t>
            </a:r>
            <a:r>
              <a:rPr lang="hu-HU" dirty="0"/>
              <a:t>, amely egyedi hajtóereje a gazdasági működésnek</a:t>
            </a:r>
          </a:p>
        </p:txBody>
      </p:sp>
    </p:spTree>
    <p:extLst>
      <p:ext uri="{BB962C8B-B14F-4D97-AF65-F5344CB8AC3E}">
        <p14:creationId xmlns:p14="http://schemas.microsoft.com/office/powerpoint/2010/main" val="12338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gyvárosi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Lucida Sans Unicode"/>
      </a:majorFont>
      <a:minorFont>
        <a:latin typeface="Arial"/>
        <a:ea typeface="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12591</TotalTime>
  <Words>3970</Words>
  <Application>Microsoft Office PowerPoint</Application>
  <PresentationFormat>Szélesvásznú</PresentationFormat>
  <Paragraphs>480</Paragraphs>
  <Slides>77</Slides>
  <Notes>20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Californian FB</vt:lpstr>
      <vt:lpstr>Lucida Sans Unicode</vt:lpstr>
      <vt:lpstr>Times New Roman</vt:lpstr>
      <vt:lpstr>Wingdings</vt:lpstr>
      <vt:lpstr>Nagyvárosi</vt:lpstr>
      <vt:lpstr>Default Design</vt:lpstr>
      <vt:lpstr>PowerPoint-bemutató</vt:lpstr>
      <vt:lpstr>PowerPoint-bemutató</vt:lpstr>
      <vt:lpstr>Innovatív vállalkozás menedzsment (1.)</vt:lpstr>
      <vt:lpstr>A tárgy célja</vt:lpstr>
      <vt:lpstr>Miért? Hova? Honnan?</vt:lpstr>
      <vt:lpstr>Mai elméletek és feladatok</vt:lpstr>
      <vt:lpstr>Az innovatív technológiára épülő vállalkozás fogalma, jellemzői </vt:lpstr>
      <vt:lpstr>Kit tekintünk vállalkozónak? </vt:lpstr>
      <vt:lpstr>Vállalkozás- Entrepreneurship</vt:lpstr>
      <vt:lpstr>Az „elsöprő” innováció fogalma – Disruptive innovation</vt:lpstr>
      <vt:lpstr>Az „elsöprő” innováció - Példák</vt:lpstr>
      <vt:lpstr>elsöprő innováció – hétköznapi innováció –befolyásoló tényezők  A meglévő technológia alkalmazása új területen Az ötlet alkalmazása más technológiával  A technológia érettsége A felhasználók nyitottsága</vt:lpstr>
      <vt:lpstr>Technológia – vállalkozás - innováció</vt:lpstr>
      <vt:lpstr>Példák – Sikeres vállalkozások – Milyen problémát, igényt ismertek fel? </vt:lpstr>
      <vt:lpstr>PowerPoint-bemutató</vt:lpstr>
      <vt:lpstr>Vállalkozó  vs. technológiai vállalkozó</vt:lpstr>
      <vt:lpstr>PowerPoint-bemutató</vt:lpstr>
      <vt:lpstr>A sikeres vállalkozó karakterisztikája</vt:lpstr>
      <vt:lpstr>A sikeres vállalkozó karakterisztikája</vt:lpstr>
      <vt:lpstr>Miért csapattal, miért ne egyedül?</vt:lpstr>
      <vt:lpstr>A „lehetőség” és a „szükség” vállalkozó (kényszervállalkozó) /opportunity vs. neccessity entrepreneur /</vt:lpstr>
      <vt:lpstr>PowerPoint-bemutató</vt:lpstr>
      <vt:lpstr>Piac, piaci verseny, piaci szereplők</vt:lpstr>
      <vt:lpstr>Mi jut eszetekbe, ha azt halljátok, hogy „piaci verseny”?</vt:lpstr>
      <vt:lpstr>Piac, piaci szereplő, piaci verseny</vt:lpstr>
      <vt:lpstr>A verseny funkciói a gazdaságban</vt:lpstr>
      <vt:lpstr>Van egy rés a piacon, de van-e piac a résben </vt:lpstr>
      <vt:lpstr>Van egy rés a piacon, de van-e piac a résben </vt:lpstr>
      <vt:lpstr>A vállalkozónak  - helyt kell állnia a piaci versenyben - piaci rést kell találnia - és az innovatív ötletét újszerű üzleti megoldással piacra vinnie.  Mindehhez a vállalkozás külső és belső környezetének, a felmerülő kockázatok elemzésére van szükség, amelynek egyes módszereit tekintjük át a következőkben. </vt:lpstr>
      <vt:lpstr>PowerPoint-bemutató</vt:lpstr>
      <vt:lpstr>Kockázat és haszon   Kockázati és bizonytalansági tényezők A vállalkozás környezete</vt:lpstr>
      <vt:lpstr>Kockázat és haszon</vt:lpstr>
      <vt:lpstr>Induló vállalkozások és kockázatok</vt:lpstr>
      <vt:lpstr>Kockázat, elbukás és újraindulás</vt:lpstr>
      <vt:lpstr>Bizonytalanságot okozó tényezők típusai</vt:lpstr>
      <vt:lpstr>A bizonytalanság forrásai</vt:lpstr>
      <vt:lpstr>A vállalkozás külső környezete </vt:lpstr>
      <vt:lpstr>A vállalat környezete</vt:lpstr>
      <vt:lpstr>Általános és kompetitív környezet</vt:lpstr>
      <vt:lpstr>Porter 5 tényezős modellje és az iparági verseny – Kompetitív környezet</vt:lpstr>
      <vt:lpstr>PowerPoint-bemutató</vt:lpstr>
      <vt:lpstr>PowerPoint-bemutató</vt:lpstr>
      <vt:lpstr>A vállalat kompetitív környezete (Porter)</vt:lpstr>
      <vt:lpstr>A helyettesítő termékek kérdése</vt:lpstr>
      <vt:lpstr>A vállalat általános környezete – PESTEL* elemzés </vt:lpstr>
      <vt:lpstr>Bevezetés</vt:lpstr>
      <vt:lpstr>A megfőtt béka</vt:lpstr>
      <vt:lpstr>A vállalati környezet típusai</vt:lpstr>
      <vt:lpstr>A vállalati környezet szintjei</vt:lpstr>
      <vt:lpstr>A vállalat környezete</vt:lpstr>
      <vt:lpstr>A PEST(EL) elemei</vt:lpstr>
      <vt:lpstr>A PEST(EL) elemzés</vt:lpstr>
      <vt:lpstr>PEST(EL) elemzés</vt:lpstr>
      <vt:lpstr>PEST(EL) ELEMZÉS</vt:lpstr>
      <vt:lpstr>PEST(EL) elemzés a gyakorlatban</vt:lpstr>
      <vt:lpstr>A vállalat szűk környezete: SWOT elemzés és piactérkép</vt:lpstr>
      <vt:lpstr>A SWOT elemzés</vt:lpstr>
      <vt:lpstr>A SWOT elemzés*</vt:lpstr>
      <vt:lpstr>A SWOT elemzés </vt:lpstr>
      <vt:lpstr>A piac feltérképezése</vt:lpstr>
      <vt:lpstr>A piac feltérképezése - példa</vt:lpstr>
      <vt:lpstr>Szeminárium 1.</vt:lpstr>
      <vt:lpstr>Mi a Ti „vállalkozó” vagy „vállalkozás” fogalmatok?</vt:lpstr>
      <vt:lpstr>Vállalkozónak „lenni vagy nem lenni”?</vt:lpstr>
      <vt:lpstr>Miért buknak el az induló vállalkozások?</vt:lpstr>
      <vt:lpstr>Miért buknak el az induló vállalkozások?</vt:lpstr>
      <vt:lpstr>Példa: Innovatív vállalkozás elemzése</vt:lpstr>
      <vt:lpstr>UBER</vt:lpstr>
      <vt:lpstr>Uber – működése, az ötlet</vt:lpstr>
      <vt:lpstr>Kockázatok</vt:lpstr>
      <vt:lpstr>Porter modell</vt:lpstr>
      <vt:lpstr>PESTEL elemzés </vt:lpstr>
      <vt:lpstr>SWOT elemzés </vt:lpstr>
      <vt:lpstr>Társadalmi politikai szabályozási kérdések </vt:lpstr>
      <vt:lpstr>Példa: piaci rés megtalálása</vt:lpstr>
      <vt:lpstr>PowerPoint-bemutató</vt:lpstr>
      <vt:lpstr>Hivatkozások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Barbara</cp:lastModifiedBy>
  <cp:revision>95</cp:revision>
  <dcterms:created xsi:type="dcterms:W3CDTF">2018-05-30T11:25:18Z</dcterms:created>
  <dcterms:modified xsi:type="dcterms:W3CDTF">2022-02-10T09:16:12Z</dcterms:modified>
</cp:coreProperties>
</file>